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7" r:id="rId2"/>
    <p:sldId id="266" r:id="rId3"/>
    <p:sldId id="265" r:id="rId4"/>
    <p:sldId id="268" r:id="rId5"/>
    <p:sldId id="267" r:id="rId6"/>
    <p:sldId id="269" r:id="rId7"/>
    <p:sldId id="270" r:id="rId8"/>
    <p:sldId id="258" r:id="rId9"/>
    <p:sldId id="260" r:id="rId10"/>
    <p:sldId id="262"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22AC02-B92E-41D9-886A-21087C8DA947}" type="datetimeFigureOut">
              <a:rPr lang="en-SG" smtClean="0"/>
              <a:t>13/4/2023</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5034F5-A7AB-479A-8692-E4A43AA6F5F5}" type="slidenum">
              <a:rPr lang="en-SG" smtClean="0"/>
              <a:t>‹#›</a:t>
            </a:fld>
            <a:endParaRPr lang="en-SG"/>
          </a:p>
        </p:txBody>
      </p:sp>
    </p:spTree>
    <p:extLst>
      <p:ext uri="{BB962C8B-B14F-4D97-AF65-F5344CB8AC3E}">
        <p14:creationId xmlns:p14="http://schemas.microsoft.com/office/powerpoint/2010/main" val="1979043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DD5034F5-A7AB-479A-8692-E4A43AA6F5F5}" type="slidenum">
              <a:rPr lang="en-SG" smtClean="0"/>
              <a:t>9</a:t>
            </a:fld>
            <a:endParaRPr lang="en-SG"/>
          </a:p>
        </p:txBody>
      </p:sp>
    </p:spTree>
    <p:extLst>
      <p:ext uri="{BB962C8B-B14F-4D97-AF65-F5344CB8AC3E}">
        <p14:creationId xmlns:p14="http://schemas.microsoft.com/office/powerpoint/2010/main" val="516527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DD5034F5-A7AB-479A-8692-E4A43AA6F5F5}" type="slidenum">
              <a:rPr lang="en-SG" smtClean="0"/>
              <a:t>10</a:t>
            </a:fld>
            <a:endParaRPr lang="en-SG"/>
          </a:p>
        </p:txBody>
      </p:sp>
    </p:spTree>
    <p:extLst>
      <p:ext uri="{BB962C8B-B14F-4D97-AF65-F5344CB8AC3E}">
        <p14:creationId xmlns:p14="http://schemas.microsoft.com/office/powerpoint/2010/main" val="1284890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DD5034F5-A7AB-479A-8692-E4A43AA6F5F5}" type="slidenum">
              <a:rPr lang="en-SG" smtClean="0"/>
              <a:t>11</a:t>
            </a:fld>
            <a:endParaRPr lang="en-SG"/>
          </a:p>
        </p:txBody>
      </p:sp>
    </p:spTree>
    <p:extLst>
      <p:ext uri="{BB962C8B-B14F-4D97-AF65-F5344CB8AC3E}">
        <p14:creationId xmlns:p14="http://schemas.microsoft.com/office/powerpoint/2010/main" val="349858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D0CD7-F031-A4BD-06CF-ECB55A5183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7EDA5CEE-AAA8-08AF-C062-2E519EEBAC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E287F625-BD2F-EC97-CBF8-1D38509AB023}"/>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7488BF7F-DD16-61AA-E0A5-BE56B7039CB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03021FBD-0E14-7A39-A37F-6A479FBDFECC}"/>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544645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D0F7F-BAD9-7D6A-CD2B-4F2C659BAF30}"/>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2CC39138-F7FE-EF15-1266-C154BE4A40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95274D60-ECFE-FEDC-07EF-7B27E79A62A4}"/>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C7803291-E6EF-954D-9099-BE05118AE00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DC23911-C574-D49D-C8E7-70E4EC7D287D}"/>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830094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5CD6AE-F4AA-DFE0-EFE4-61A97E6ABB1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806AD844-E821-4A17-AA8F-222106F9CF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45AE4B1F-EC88-53FF-6051-0458C16980E3}"/>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7F7537D1-0C2A-BF51-45A6-9825EDB62961}"/>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C51E8001-3FA1-D63C-5F45-7F1CEF59104A}"/>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550731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5CE74-DE0A-1E75-BBDA-DD356FE88E86}"/>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BE5DB9C4-0C92-8C4F-A32F-0CB1044430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E18E7725-E0EE-7F77-9525-ED7137A4294C}"/>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995D0554-356C-A59E-FFC0-B5ABF0D72F7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51858647-9454-0CCE-663E-3D1786291B96}"/>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810836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9BF85-EC7F-E8E4-FC0A-4F37ECC050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93413582-B7DF-E8FE-046C-4CFA95C62A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99BBE4-7E36-754B-4E92-95EEBB6EC23F}"/>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DCF2BC72-5336-DD70-F642-DB9231AEE5B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B79F336A-ECC7-7E36-815D-E8F013778C4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69346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6053C-FD61-F60D-3A61-B4D578719CF1}"/>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07EF12F-6FDE-78C7-3DBA-C04AD1314A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5DC43B44-DF65-1E36-CBFB-57B06D81F0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01BE513E-8798-9880-6731-BC8313FA134F}"/>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6" name="Footer Placeholder 5">
            <a:extLst>
              <a:ext uri="{FF2B5EF4-FFF2-40B4-BE49-F238E27FC236}">
                <a16:creationId xmlns:a16="http://schemas.microsoft.com/office/drawing/2014/main" id="{D478E097-05F3-9A38-2C5D-34A6BAF83083}"/>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125F72B9-666C-79FA-3F43-7521B0E86245}"/>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1968612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8AEF1-87CE-7C6E-876A-D9DE6243D144}"/>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8364A17A-F132-FA14-AA04-1E8549A2B8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501146-3B3E-FB23-BE51-7923C8C7FD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F8A0A92D-D067-E38F-6493-FD7DCF4E57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9BC366D-1298-F670-BC79-977DD5B545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B4D8CC17-BBD3-D4CC-101D-C9760ABFB425}"/>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8" name="Footer Placeholder 7">
            <a:extLst>
              <a:ext uri="{FF2B5EF4-FFF2-40B4-BE49-F238E27FC236}">
                <a16:creationId xmlns:a16="http://schemas.microsoft.com/office/drawing/2014/main" id="{CE39786B-F395-E419-A1E1-37DBFE8DB8E5}"/>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4F3D8E47-45DC-6D5D-69C5-F522F4B7EF7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905538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2E5F0-93B3-5C52-A5F0-50D24B03C1CD}"/>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6283C26B-E0A2-2E54-2F65-F43C67DFA8D5}"/>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4" name="Footer Placeholder 3">
            <a:extLst>
              <a:ext uri="{FF2B5EF4-FFF2-40B4-BE49-F238E27FC236}">
                <a16:creationId xmlns:a16="http://schemas.microsoft.com/office/drawing/2014/main" id="{EF399CED-87BD-C5C8-9B86-8472084AB144}"/>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0A27200B-F398-163C-6513-ABA68D642317}"/>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858042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EDFA43-ACFA-5925-24C4-9E6EC276C554}"/>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3" name="Footer Placeholder 2">
            <a:extLst>
              <a:ext uri="{FF2B5EF4-FFF2-40B4-BE49-F238E27FC236}">
                <a16:creationId xmlns:a16="http://schemas.microsoft.com/office/drawing/2014/main" id="{08F07EDD-D348-B1E3-3199-28BDD8272C4B}"/>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1B752B14-42E6-C1EA-3E17-4DB77F469F49}"/>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824586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54AC0-21EF-3AAD-0753-51C3DAF33B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F3CBBBFE-8AC8-9160-47FF-D582F0293A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BBC3B55E-1B20-CB4D-504B-452B424203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A0665B-6CBD-C7E5-985C-ABE179DD9584}"/>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6" name="Footer Placeholder 5">
            <a:extLst>
              <a:ext uri="{FF2B5EF4-FFF2-40B4-BE49-F238E27FC236}">
                <a16:creationId xmlns:a16="http://schemas.microsoft.com/office/drawing/2014/main" id="{8D6F7EF4-DC02-268B-6715-7394D6B1CE34}"/>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7FEB76A8-2CB5-C3ED-F957-6AF8A2B1E336}"/>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029427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D7B38-E625-C7A1-0EB1-F57E6B79A6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E830BC27-87A6-5D85-305F-242471C449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E2C75B91-713E-BD91-2C54-7F0143E85E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0F44FE-648B-BD4D-7926-920D945B18F0}"/>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6" name="Footer Placeholder 5">
            <a:extLst>
              <a:ext uri="{FF2B5EF4-FFF2-40B4-BE49-F238E27FC236}">
                <a16:creationId xmlns:a16="http://schemas.microsoft.com/office/drawing/2014/main" id="{8F5009F6-5C7E-97F9-8587-D94C6BA93F08}"/>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6E7D1DE-6D19-FA89-8063-5BDC4D3D03C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437203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051FC9-5057-4FE8-6C18-D08B9A1B01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940EA5B2-DDE4-AD5B-4C04-4953D92522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7AB76B6-3D09-355A-6887-7A32FBDD2D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DFAF9A16-13EE-0CB2-F1F7-431AABF719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E2FC9B40-4D2D-1706-8CBE-78E8B9B5E5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FE07A-54E0-4676-9F20-7DE882076952}" type="slidenum">
              <a:rPr lang="en-SG" smtClean="0"/>
              <a:t>‹#›</a:t>
            </a:fld>
            <a:endParaRPr lang="en-SG"/>
          </a:p>
        </p:txBody>
      </p:sp>
    </p:spTree>
    <p:extLst>
      <p:ext uri="{BB962C8B-B14F-4D97-AF65-F5344CB8AC3E}">
        <p14:creationId xmlns:p14="http://schemas.microsoft.com/office/powerpoint/2010/main" val="3730073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3" name="TextBox 2">
            <a:extLst>
              <a:ext uri="{FF2B5EF4-FFF2-40B4-BE49-F238E27FC236}">
                <a16:creationId xmlns:a16="http://schemas.microsoft.com/office/drawing/2014/main" id="{34DDFDF0-5E56-8425-67A7-2B8F6E23C8C8}"/>
              </a:ext>
            </a:extLst>
          </p:cNvPr>
          <p:cNvSpPr txBox="1"/>
          <p:nvPr/>
        </p:nvSpPr>
        <p:spPr>
          <a:xfrm>
            <a:off x="553076" y="751862"/>
            <a:ext cx="10932190" cy="6063198"/>
          </a:xfrm>
          <a:prstGeom prst="rect">
            <a:avLst/>
          </a:prstGeom>
          <a:noFill/>
        </p:spPr>
        <p:txBody>
          <a:bodyPr wrap="square" rtlCol="0">
            <a:spAutoFit/>
          </a:bodyPr>
          <a:lstStyle/>
          <a:p>
            <a:r>
              <a:rPr lang="en-US" sz="2000" b="1" dirty="0"/>
              <a:t>Program Design Purpose</a:t>
            </a:r>
          </a:p>
          <a:p>
            <a:pPr algn="just"/>
            <a:endParaRPr lang="en-US" sz="1600" b="1" dirty="0"/>
          </a:p>
          <a:p>
            <a:pPr algn="just"/>
            <a:r>
              <a:rPr lang="en-US" sz="1600" b="1" dirty="0"/>
              <a:t>We want to create a monitor and observing tool-set which can visualize and evaluate the availability/state of the resource ( hardware, </a:t>
            </a:r>
            <a:r>
              <a:rPr lang="en-US" sz="1600" b="1" dirty="0" err="1"/>
              <a:t>vm</a:t>
            </a:r>
            <a:r>
              <a:rPr lang="en-US" sz="1600" b="1" dirty="0"/>
              <a:t>, container, program or service) being used in an on going cyber exercise or a cyber drill event to help the event organizer and participants to get better sense about the event real time progress. It also provide serval function to full filled the requirement of other teams in the cyber exercise. The main functions provide by the cyber exercise resource monitor which can be used by different teams: </a:t>
            </a:r>
          </a:p>
          <a:p>
            <a:pPr algn="just"/>
            <a:endParaRPr lang="en-US" sz="1600" b="1" dirty="0"/>
          </a:p>
          <a:p>
            <a:pPr marL="285750" indent="-285750" algn="just">
              <a:lnSpc>
                <a:spcPct val="150000"/>
              </a:lnSpc>
              <a:buFont typeface="Arial" panose="020B0604020202020204" pitchFamily="34" charset="0"/>
              <a:buChar char="•"/>
            </a:pPr>
            <a:r>
              <a:rPr lang="en-US" sz="1600" b="1" dirty="0"/>
              <a:t>Used by Black/Judgment team to monitor the whole exercise progress, each teams’ state/score, the availability of the resource and the defense progress.  </a:t>
            </a:r>
          </a:p>
          <a:p>
            <a:pPr marL="285750" indent="-285750" algn="just">
              <a:lnSpc>
                <a:spcPct val="150000"/>
              </a:lnSpc>
              <a:buFont typeface="Arial" panose="020B0604020202020204" pitchFamily="34" charset="0"/>
              <a:buChar char="•"/>
            </a:pPr>
            <a:r>
              <a:rPr lang="en-US" sz="1600" b="1" dirty="0"/>
              <a:t>Used by Green team to prepare, test and do debug work for building the exercise environment. </a:t>
            </a:r>
          </a:p>
          <a:p>
            <a:pPr marL="285750" indent="-285750" algn="just">
              <a:lnSpc>
                <a:spcPct val="150000"/>
              </a:lnSpc>
              <a:buFont typeface="Arial" panose="020B0604020202020204" pitchFamily="34" charset="0"/>
              <a:buChar char="•"/>
            </a:pPr>
            <a:r>
              <a:rPr lang="en-US" sz="1600" b="1" dirty="0"/>
              <a:t>Used by Blue team to check and monitor the real time state of the exercise environment they are working on. </a:t>
            </a:r>
          </a:p>
          <a:p>
            <a:pPr marL="285750" indent="-285750" algn="just">
              <a:lnSpc>
                <a:spcPct val="150000"/>
              </a:lnSpc>
              <a:buFont typeface="Arial" panose="020B0604020202020204" pitchFamily="34" charset="0"/>
              <a:buChar char="•"/>
            </a:pPr>
            <a:r>
              <a:rPr lang="en-US" sz="1600" b="1" dirty="0"/>
              <a:t>Used by Red team to report the attack state to judgement team. </a:t>
            </a:r>
          </a:p>
          <a:p>
            <a:pPr marL="285750" indent="-285750" algn="just">
              <a:lnSpc>
                <a:spcPct val="150000"/>
              </a:lnSpc>
              <a:buFont typeface="Arial" panose="020B0604020202020204" pitchFamily="34" charset="0"/>
              <a:buChar char="•"/>
            </a:pPr>
            <a:r>
              <a:rPr lang="en-US" sz="1600" b="1" dirty="0"/>
              <a:t>Used by Yellow team to simulate the behavior of normal users.</a:t>
            </a:r>
          </a:p>
          <a:p>
            <a:pPr marL="285750" indent="-285750" algn="just">
              <a:lnSpc>
                <a:spcPct val="150000"/>
              </a:lnSpc>
              <a:buFont typeface="Arial" panose="020B0604020202020204" pitchFamily="34" charset="0"/>
              <a:buChar char="•"/>
            </a:pPr>
            <a:r>
              <a:rPr lang="en-US" sz="1600" b="1" dirty="0"/>
              <a:t>Used by the Purple team to record the cyber exercise logs/event timeline and archive the information. </a:t>
            </a:r>
          </a:p>
          <a:p>
            <a:pPr marL="285750" indent="-285750" algn="just">
              <a:lnSpc>
                <a:spcPct val="150000"/>
              </a:lnSpc>
              <a:buFont typeface="Arial" panose="020B0604020202020204" pitchFamily="34" charset="0"/>
              <a:buChar char="•"/>
            </a:pPr>
            <a:r>
              <a:rPr lang="en-US" sz="1600" b="1" dirty="0"/>
              <a:t>Auto detect and record the red team attack and defense action.</a:t>
            </a:r>
          </a:p>
          <a:p>
            <a:pPr algn="just"/>
            <a:endParaRPr lang="en-US" sz="1600" b="1" dirty="0"/>
          </a:p>
          <a:p>
            <a:pPr algn="just"/>
            <a:r>
              <a:rPr lang="en-US" sz="1600" b="1" dirty="0"/>
              <a:t>The Cyber Exercise Resource Monitor is built based on two exist product: </a:t>
            </a:r>
            <a:r>
              <a:rPr lang="en-US" sz="1600" b="1" u="sng" dirty="0"/>
              <a:t>Cluster User Emulator</a:t>
            </a:r>
            <a:r>
              <a:rPr lang="en-US" sz="1600" b="1" dirty="0"/>
              <a:t> and </a:t>
            </a:r>
            <a:r>
              <a:rPr lang="en-US" sz="1600" b="1" u="sng" dirty="0"/>
              <a:t>Cluster Service Health Monitor</a:t>
            </a:r>
            <a:r>
              <a:rPr lang="en-US" sz="1600" b="1" dirty="0"/>
              <a:t>. </a:t>
            </a:r>
          </a:p>
          <a:p>
            <a:pPr algn="just"/>
            <a:endParaRPr lang="en-US" sz="1600" b="1" dirty="0"/>
          </a:p>
        </p:txBody>
      </p:sp>
    </p:spTree>
    <p:extLst>
      <p:ext uri="{BB962C8B-B14F-4D97-AF65-F5344CB8AC3E}">
        <p14:creationId xmlns:p14="http://schemas.microsoft.com/office/powerpoint/2010/main" val="3853615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Cluster Service Health Monitor [ Prober Agent ]</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3" name="TextBox 2">
            <a:extLst>
              <a:ext uri="{FF2B5EF4-FFF2-40B4-BE49-F238E27FC236}">
                <a16:creationId xmlns:a16="http://schemas.microsoft.com/office/drawing/2014/main" id="{34DDFDF0-5E56-8425-67A7-2B8F6E23C8C8}"/>
              </a:ext>
            </a:extLst>
          </p:cNvPr>
          <p:cNvSpPr txBox="1"/>
          <p:nvPr/>
        </p:nvSpPr>
        <p:spPr>
          <a:xfrm>
            <a:off x="502835" y="643780"/>
            <a:ext cx="10781464" cy="1107996"/>
          </a:xfrm>
          <a:prstGeom prst="rect">
            <a:avLst/>
          </a:prstGeom>
          <a:noFill/>
        </p:spPr>
        <p:txBody>
          <a:bodyPr wrap="square" rtlCol="0">
            <a:spAutoFit/>
          </a:bodyPr>
          <a:lstStyle/>
          <a:p>
            <a:pPr algn="just"/>
            <a:r>
              <a:rPr lang="en-US" b="1" dirty="0"/>
              <a:t>Introduction</a:t>
            </a:r>
          </a:p>
          <a:p>
            <a:pPr algn="just"/>
            <a:endParaRPr lang="en-US" sz="1600" b="1" dirty="0"/>
          </a:p>
          <a:p>
            <a:pPr algn="just"/>
            <a:r>
              <a:rPr lang="en-US" sz="1600" b="1" dirty="0"/>
              <a:t>An agent program collects and schedules several different kinds of probers based on the customized config profile to check the entire service availably of a small cluster.  The prober agent provides below 5 main features: </a:t>
            </a:r>
          </a:p>
        </p:txBody>
      </p:sp>
      <p:sp>
        <p:nvSpPr>
          <p:cNvPr id="2" name="TextBox 1">
            <a:extLst>
              <a:ext uri="{FF2B5EF4-FFF2-40B4-BE49-F238E27FC236}">
                <a16:creationId xmlns:a16="http://schemas.microsoft.com/office/drawing/2014/main" id="{44A81BB0-D5C2-FE0C-CC46-EB1F32664004}"/>
              </a:ext>
            </a:extLst>
          </p:cNvPr>
          <p:cNvSpPr txBox="1"/>
          <p:nvPr/>
        </p:nvSpPr>
        <p:spPr>
          <a:xfrm>
            <a:off x="502834" y="1946448"/>
            <a:ext cx="5593165" cy="4524315"/>
          </a:xfrm>
          <a:prstGeom prst="rect">
            <a:avLst/>
          </a:prstGeom>
          <a:noFill/>
        </p:spPr>
        <p:txBody>
          <a:bodyPr wrap="square" rtlCol="0">
            <a:spAutoFit/>
          </a:bodyPr>
          <a:lstStyle/>
          <a:p>
            <a:pPr marL="285750" indent="-285750" algn="just">
              <a:buFont typeface="Arial" panose="020B0604020202020204" pitchFamily="34" charset="0"/>
              <a:buChar char="•"/>
            </a:pPr>
            <a:r>
              <a:rPr lang="en-US" sz="1600" b="1" dirty="0"/>
              <a:t>Configuration base on profile </a:t>
            </a:r>
            <a:r>
              <a:rPr lang="en-US" sz="1600" dirty="0"/>
              <a:t>: User can easily use their customized profile to config all probers’ execution timeline.</a:t>
            </a:r>
          </a:p>
          <a:p>
            <a:pPr marL="285750" indent="-285750" algn="just">
              <a:buFont typeface="Arial" panose="020B0604020202020204" pitchFamily="34" charset="0"/>
              <a:buChar char="•"/>
            </a:pPr>
            <a:r>
              <a:rPr lang="en-US" sz="1600" b="1" dirty="0"/>
              <a:t>Probing from outside/Inside </a:t>
            </a:r>
            <a:r>
              <a:rPr lang="en-US" sz="1600" dirty="0"/>
              <a:t>: Agent can run inside the critical node to check the node's local state or run outside in a node to check the service interface of multiple nodes. So, the customer can deploy the agents based on his monitor priority instead of deploying agent to every node. </a:t>
            </a:r>
          </a:p>
          <a:p>
            <a:pPr marL="285750" indent="-285750" algn="just">
              <a:buFont typeface="Arial" panose="020B0604020202020204" pitchFamily="34" charset="0"/>
              <a:buChar char="•"/>
            </a:pPr>
            <a:r>
              <a:rPr lang="en-US" sz="1600" b="1" dirty="0"/>
              <a:t>Customized prober plugin </a:t>
            </a:r>
            <a:r>
              <a:rPr lang="en-US" sz="1600" dirty="0"/>
              <a:t>: It also provides the interface for customer to plugin their customized probe function for specific service (such as a check a billing server).</a:t>
            </a:r>
          </a:p>
          <a:p>
            <a:pPr marL="285750" indent="-285750" algn="just">
              <a:buFont typeface="Arial" panose="020B0604020202020204" pitchFamily="34" charset="0"/>
              <a:buChar char="•"/>
            </a:pPr>
            <a:r>
              <a:rPr lang="en-US" sz="1600" b="1" dirty="0"/>
              <a:t>Data report bus</a:t>
            </a:r>
            <a:r>
              <a:rPr lang="en-US" sz="1600" dirty="0"/>
              <a:t>: To avoid changing the original routing config of a cluster, a prober agent can also fetch data from the other touchable prober agents to build a data translation bus/chain to make the deployment easier.</a:t>
            </a:r>
          </a:p>
          <a:p>
            <a:pPr marL="285750" indent="-285750" algn="just">
              <a:buFont typeface="Arial" panose="020B0604020202020204" pitchFamily="34" charset="0"/>
              <a:buChar char="•"/>
            </a:pPr>
            <a:r>
              <a:rPr lang="en-US" sz="1600" b="1" dirty="0"/>
              <a:t>Multiple connection protocol </a:t>
            </a:r>
            <a:r>
              <a:rPr lang="en-US" sz="1600" dirty="0"/>
              <a:t>:  The agent provide different network protocol for data fetch/report (TCP, UDP, HTTP, HTTPS) to fit for the network traffic limitation requirement in a cyber exercise. </a:t>
            </a:r>
          </a:p>
        </p:txBody>
      </p:sp>
      <p:pic>
        <p:nvPicPr>
          <p:cNvPr id="14" name="Picture 13">
            <a:extLst>
              <a:ext uri="{FF2B5EF4-FFF2-40B4-BE49-F238E27FC236}">
                <a16:creationId xmlns:a16="http://schemas.microsoft.com/office/drawing/2014/main" id="{E7E23D71-15BE-1C9D-B9B3-F70518AD0E7B}"/>
              </a:ext>
            </a:extLst>
          </p:cNvPr>
          <p:cNvPicPr>
            <a:picLocks noChangeAspect="1"/>
          </p:cNvPicPr>
          <p:nvPr/>
        </p:nvPicPr>
        <p:blipFill>
          <a:blip r:embed="rId4"/>
          <a:stretch>
            <a:fillRect/>
          </a:stretch>
        </p:blipFill>
        <p:spPr>
          <a:xfrm>
            <a:off x="6294588" y="2918380"/>
            <a:ext cx="5657221" cy="2968032"/>
          </a:xfrm>
          <a:prstGeom prst="rect">
            <a:avLst/>
          </a:prstGeom>
          <a:ln w="6350">
            <a:solidFill>
              <a:schemeClr val="tx1"/>
            </a:solidFill>
          </a:ln>
        </p:spPr>
      </p:pic>
      <p:sp>
        <p:nvSpPr>
          <p:cNvPr id="15" name="TextBox 14">
            <a:extLst>
              <a:ext uri="{FF2B5EF4-FFF2-40B4-BE49-F238E27FC236}">
                <a16:creationId xmlns:a16="http://schemas.microsoft.com/office/drawing/2014/main" id="{4288C69F-5593-4F8D-CC8C-E94F1EF7C2B8}"/>
              </a:ext>
            </a:extLst>
          </p:cNvPr>
          <p:cNvSpPr txBox="1"/>
          <p:nvPr/>
        </p:nvSpPr>
        <p:spPr>
          <a:xfrm>
            <a:off x="6204152" y="2113255"/>
            <a:ext cx="4718406" cy="523220"/>
          </a:xfrm>
          <a:prstGeom prst="rect">
            <a:avLst/>
          </a:prstGeom>
          <a:noFill/>
        </p:spPr>
        <p:txBody>
          <a:bodyPr wrap="square" rtlCol="0">
            <a:spAutoFit/>
          </a:bodyPr>
          <a:lstStyle/>
          <a:p>
            <a:r>
              <a:rPr lang="en-US" sz="1400" b="1" dirty="0">
                <a:solidFill>
                  <a:srgbClr val="002060"/>
                </a:solidFill>
              </a:rPr>
              <a:t>The workflow Diagram of prober agent and relationship between Service Prober Repository and prober agent:   </a:t>
            </a:r>
            <a:endParaRPr lang="en-SG" sz="1400" b="1" dirty="0">
              <a:solidFill>
                <a:srgbClr val="002060"/>
              </a:solidFill>
            </a:endParaRPr>
          </a:p>
        </p:txBody>
      </p:sp>
    </p:spTree>
    <p:extLst>
      <p:ext uri="{BB962C8B-B14F-4D97-AF65-F5344CB8AC3E}">
        <p14:creationId xmlns:p14="http://schemas.microsoft.com/office/powerpoint/2010/main" val="763410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Cluster Service Health Monitor [ Monitor Hub ]</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3" name="TextBox 2">
            <a:extLst>
              <a:ext uri="{FF2B5EF4-FFF2-40B4-BE49-F238E27FC236}">
                <a16:creationId xmlns:a16="http://schemas.microsoft.com/office/drawing/2014/main" id="{34DDFDF0-5E56-8425-67A7-2B8F6E23C8C8}"/>
              </a:ext>
            </a:extLst>
          </p:cNvPr>
          <p:cNvSpPr txBox="1"/>
          <p:nvPr/>
        </p:nvSpPr>
        <p:spPr>
          <a:xfrm>
            <a:off x="462195" y="947956"/>
            <a:ext cx="5633805" cy="5539978"/>
          </a:xfrm>
          <a:prstGeom prst="rect">
            <a:avLst/>
          </a:prstGeom>
          <a:noFill/>
        </p:spPr>
        <p:txBody>
          <a:bodyPr wrap="square" rtlCol="0">
            <a:spAutoFit/>
          </a:bodyPr>
          <a:lstStyle/>
          <a:p>
            <a:pPr algn="just"/>
            <a:r>
              <a:rPr lang="en-US" b="1" dirty="0"/>
              <a:t>Introduction</a:t>
            </a:r>
          </a:p>
          <a:p>
            <a:pPr algn="just"/>
            <a:endParaRPr lang="en-US" sz="1600" b="1" dirty="0"/>
          </a:p>
          <a:p>
            <a:pPr algn="just"/>
            <a:r>
              <a:rPr lang="en-US" sz="1600" b="1" dirty="0"/>
              <a:t>The monitor hub is a data processing, analysis and visualization system. All the prober agents will report their monitor result to the monitor hub via communication manager. The monitor hub  provides a web-based dashboard (currently we are using Grafana) for users to check the monitored cluster's state, a topology diagram to show the clusters’ services online state and it also provides the interface for user to plug in their score calculation formular/function. The data flow diagram is shown on the right side. </a:t>
            </a:r>
          </a:p>
          <a:p>
            <a:pPr algn="just"/>
            <a:endParaRPr lang="en-US" sz="1600" b="1" dirty="0"/>
          </a:p>
          <a:p>
            <a:pPr algn="just"/>
            <a:r>
              <a:rPr lang="en-US" sz="1600" b="1" dirty="0"/>
              <a:t>Two data bases will be included  in the program: </a:t>
            </a:r>
          </a:p>
          <a:p>
            <a:pPr marL="285750" indent="-285750" algn="just">
              <a:buFont typeface="Arial" panose="020B0604020202020204" pitchFamily="34" charset="0"/>
              <a:buChar char="•"/>
            </a:pPr>
            <a:r>
              <a:rPr lang="en-US" sz="1600" b="1" dirty="0"/>
              <a:t>Raw info database: </a:t>
            </a:r>
            <a:r>
              <a:rPr lang="en-US" sz="1600" dirty="0"/>
              <a:t>A database used to archive all the collected service data. </a:t>
            </a:r>
            <a:endParaRPr lang="en-US" sz="1600" b="1" dirty="0"/>
          </a:p>
          <a:p>
            <a:pPr marL="285750" indent="-285750" algn="just">
              <a:buFont typeface="Arial" panose="020B0604020202020204" pitchFamily="34" charset="0"/>
              <a:buChar char="•"/>
            </a:pPr>
            <a:r>
              <a:rPr lang="en-US" sz="1600" b="1" dirty="0"/>
              <a:t>Score database</a:t>
            </a:r>
            <a:r>
              <a:rPr lang="en-US" sz="1600" dirty="0"/>
              <a:t>: A database save all the data need to be visualized in the score database. </a:t>
            </a:r>
          </a:p>
          <a:p>
            <a:pPr marL="285750" indent="-285750" algn="just">
              <a:buFont typeface="Arial" panose="020B0604020202020204" pitchFamily="34" charset="0"/>
              <a:buChar char="•"/>
            </a:pPr>
            <a:endParaRPr lang="en-US" sz="1600" dirty="0"/>
          </a:p>
          <a:p>
            <a:pPr algn="just"/>
            <a:r>
              <a:rPr lang="en-US" sz="1600" dirty="0"/>
              <a:t>The data manager will fetch needed data from Raw-Info-DB,  process and analysis the raw data and calculate the service core based on customer's score calculation function, then insert/update the data in score database.</a:t>
            </a:r>
          </a:p>
        </p:txBody>
      </p:sp>
      <p:pic>
        <p:nvPicPr>
          <p:cNvPr id="8" name="Picture 7">
            <a:extLst>
              <a:ext uri="{FF2B5EF4-FFF2-40B4-BE49-F238E27FC236}">
                <a16:creationId xmlns:a16="http://schemas.microsoft.com/office/drawing/2014/main" id="{5137A7AD-3733-8E3D-2382-CDBCB1635F1E}"/>
              </a:ext>
            </a:extLst>
          </p:cNvPr>
          <p:cNvPicPr>
            <a:picLocks noChangeAspect="1"/>
          </p:cNvPicPr>
          <p:nvPr/>
        </p:nvPicPr>
        <p:blipFill>
          <a:blip r:embed="rId4"/>
          <a:stretch>
            <a:fillRect/>
          </a:stretch>
        </p:blipFill>
        <p:spPr>
          <a:xfrm>
            <a:off x="6851000" y="989181"/>
            <a:ext cx="4282573" cy="5605004"/>
          </a:xfrm>
          <a:prstGeom prst="rect">
            <a:avLst/>
          </a:prstGeom>
          <a:ln w="9525">
            <a:solidFill>
              <a:schemeClr val="tx1"/>
            </a:solidFill>
          </a:ln>
        </p:spPr>
      </p:pic>
    </p:spTree>
    <p:extLst>
      <p:ext uri="{BB962C8B-B14F-4D97-AF65-F5344CB8AC3E}">
        <p14:creationId xmlns:p14="http://schemas.microsoft.com/office/powerpoint/2010/main" val="3950301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369878" y="621294"/>
            <a:ext cx="9806855" cy="3600986"/>
          </a:xfrm>
          <a:prstGeom prst="rect">
            <a:avLst/>
          </a:prstGeom>
          <a:noFill/>
        </p:spPr>
        <p:txBody>
          <a:bodyPr wrap="square" rtlCol="0">
            <a:spAutoFit/>
          </a:bodyPr>
          <a:lstStyle/>
          <a:p>
            <a:pPr algn="just"/>
            <a:r>
              <a:rPr lang="en-US" sz="2000" b="1" dirty="0"/>
              <a:t>Monitor Web Portal (dashboard)</a:t>
            </a:r>
          </a:p>
          <a:p>
            <a:pPr algn="just"/>
            <a:endParaRPr lang="en-US" sz="1600" b="1" dirty="0"/>
          </a:p>
          <a:p>
            <a:pPr algn="just"/>
            <a:r>
              <a:rPr lang="en-US" sz="1600" b="1" dirty="0"/>
              <a:t>The monitor will provide different web dashboard to visualize the state for different team to analysis:</a:t>
            </a:r>
          </a:p>
          <a:p>
            <a:pPr algn="just"/>
            <a:endParaRPr lang="en-US" sz="1600" b="1" dirty="0"/>
          </a:p>
          <a:p>
            <a:pPr marL="342900" indent="-342900" algn="just">
              <a:buAutoNum type="arabicPeriod"/>
            </a:pPr>
            <a:r>
              <a:rPr lang="en-SG" sz="1600" b="1" dirty="0"/>
              <a:t>Exercise Overview Dashboard: </a:t>
            </a:r>
            <a:r>
              <a:rPr lang="en-SG" sz="1600" dirty="0"/>
              <a:t>Used by </a:t>
            </a:r>
            <a:r>
              <a:rPr lang="en-SG" sz="1600" b="1" dirty="0"/>
              <a:t>Black/Judgement team </a:t>
            </a:r>
            <a:r>
              <a:rPr lang="en-SG" sz="1600" dirty="0"/>
              <a:t>monitor and control the whole exercise progress. </a:t>
            </a:r>
          </a:p>
          <a:p>
            <a:pPr marL="342900" indent="-342900" algn="just">
              <a:buAutoNum type="arabicPeriod"/>
            </a:pPr>
            <a:endParaRPr lang="en-SG" sz="1600" dirty="0"/>
          </a:p>
          <a:p>
            <a:pPr marL="342900" indent="-342900" algn="just">
              <a:buAutoNum type="arabicPeriod"/>
            </a:pPr>
            <a:r>
              <a:rPr lang="en-SG" sz="1600" b="1" dirty="0"/>
              <a:t>Service Health Monitor Dashboard: </a:t>
            </a:r>
            <a:r>
              <a:rPr lang="en-SG" sz="1600" dirty="0"/>
              <a:t>Used by </a:t>
            </a:r>
            <a:r>
              <a:rPr lang="en-SG" sz="1600" b="1" dirty="0"/>
              <a:t>Blue team </a:t>
            </a:r>
            <a:r>
              <a:rPr lang="en-SG" sz="1600" dirty="0"/>
              <a:t>to monitor the health and availability of their team exercise-cluster. </a:t>
            </a:r>
          </a:p>
          <a:p>
            <a:pPr marL="342900" indent="-342900" algn="just">
              <a:buAutoNum type="arabicPeriod"/>
            </a:pPr>
            <a:endParaRPr lang="en-SG" sz="1600" dirty="0"/>
          </a:p>
          <a:p>
            <a:pPr marL="342900" indent="-342900" algn="just">
              <a:buAutoNum type="arabicPeriod"/>
            </a:pPr>
            <a:r>
              <a:rPr lang="en-SG" sz="1600" b="1" dirty="0"/>
              <a:t>Resource Availability Monitor Dashboard</a:t>
            </a:r>
            <a:r>
              <a:rPr lang="en-SG" sz="1600" dirty="0"/>
              <a:t>: Used by </a:t>
            </a:r>
            <a:r>
              <a:rPr lang="en-SG" sz="1600" b="1" dirty="0"/>
              <a:t>Black/Judgement team</a:t>
            </a:r>
            <a:r>
              <a:rPr lang="en-SG" sz="1600" dirty="0"/>
              <a:t>, </a:t>
            </a:r>
            <a:r>
              <a:rPr lang="en-SG" sz="1600" b="1" dirty="0"/>
              <a:t>red team</a:t>
            </a:r>
            <a:r>
              <a:rPr lang="en-SG" sz="1600" dirty="0"/>
              <a:t>, </a:t>
            </a:r>
            <a:r>
              <a:rPr lang="en-SG" sz="1600" b="1" dirty="0"/>
              <a:t>blue team </a:t>
            </a:r>
            <a:r>
              <a:rPr lang="en-SG" sz="1600" dirty="0"/>
              <a:t>and </a:t>
            </a:r>
            <a:r>
              <a:rPr lang="en-SG" sz="1600" b="1" dirty="0"/>
              <a:t>purple team </a:t>
            </a:r>
            <a:r>
              <a:rPr lang="en-SG" sz="1600" dirty="0"/>
              <a:t>to monitor the detailed real time availability state of the </a:t>
            </a:r>
            <a:r>
              <a:rPr lang="en-US" sz="1600" dirty="0"/>
              <a:t>resource.</a:t>
            </a:r>
          </a:p>
          <a:p>
            <a:pPr marL="342900" indent="-342900" algn="just">
              <a:buAutoNum type="arabicPeriod"/>
            </a:pPr>
            <a:endParaRPr lang="en-SG" sz="1600" dirty="0"/>
          </a:p>
          <a:p>
            <a:pPr marL="342900" indent="-342900" algn="just">
              <a:buFontTx/>
              <a:buAutoNum type="arabicPeriod"/>
            </a:pPr>
            <a:r>
              <a:rPr lang="en-SG" sz="1600" b="1" dirty="0"/>
              <a:t>Assistance function Dashboards: </a:t>
            </a:r>
            <a:r>
              <a:rPr lang="en-SG" sz="1600" dirty="0"/>
              <a:t>Used for full fill special monitor requirement of </a:t>
            </a:r>
            <a:r>
              <a:rPr lang="en-SG" sz="1600" b="1" dirty="0"/>
              <a:t>Yellow team </a:t>
            </a:r>
            <a:r>
              <a:rPr lang="en-SG" sz="1600" dirty="0"/>
              <a:t>and </a:t>
            </a:r>
            <a:r>
              <a:rPr lang="en-SG" sz="1600" b="1" dirty="0"/>
              <a:t>Green team</a:t>
            </a:r>
            <a:r>
              <a:rPr lang="en-SG" sz="1600" dirty="0"/>
              <a:t>.</a:t>
            </a:r>
            <a:endParaRPr lang="en-US" sz="1600" dirty="0"/>
          </a:p>
        </p:txBody>
      </p:sp>
      <p:pic>
        <p:nvPicPr>
          <p:cNvPr id="3" name="Picture 2" descr="A screenshot of a computer&#10;&#10;Description automatically generated with low confidence">
            <a:extLst>
              <a:ext uri="{FF2B5EF4-FFF2-40B4-BE49-F238E27FC236}">
                <a16:creationId xmlns:a16="http://schemas.microsoft.com/office/drawing/2014/main" id="{59E14C30-EFDD-6BB5-C87A-4E4B2160C4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080" y="4915251"/>
            <a:ext cx="3023469" cy="1700702"/>
          </a:xfrm>
          <a:prstGeom prst="rect">
            <a:avLst/>
          </a:prstGeom>
        </p:spPr>
      </p:pic>
      <p:pic>
        <p:nvPicPr>
          <p:cNvPr id="9" name="Picture 8" descr="A screenshot of a computer&#10;&#10;Description automatically generated with medium confidence">
            <a:extLst>
              <a:ext uri="{FF2B5EF4-FFF2-40B4-BE49-F238E27FC236}">
                <a16:creationId xmlns:a16="http://schemas.microsoft.com/office/drawing/2014/main" id="{CC856E76-64FB-ECDB-860D-FF837A3BC8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7526" y="4915251"/>
            <a:ext cx="3164097" cy="1700702"/>
          </a:xfrm>
          <a:prstGeom prst="rect">
            <a:avLst/>
          </a:prstGeom>
        </p:spPr>
      </p:pic>
      <p:sp>
        <p:nvSpPr>
          <p:cNvPr id="12" name="TextBox 11">
            <a:extLst>
              <a:ext uri="{FF2B5EF4-FFF2-40B4-BE49-F238E27FC236}">
                <a16:creationId xmlns:a16="http://schemas.microsoft.com/office/drawing/2014/main" id="{3AB9C4CC-CB3E-61BF-ECE7-6CBBF4EAA14E}"/>
              </a:ext>
            </a:extLst>
          </p:cNvPr>
          <p:cNvSpPr txBox="1"/>
          <p:nvPr/>
        </p:nvSpPr>
        <p:spPr>
          <a:xfrm>
            <a:off x="773080" y="4439088"/>
            <a:ext cx="3973190" cy="307777"/>
          </a:xfrm>
          <a:prstGeom prst="rect">
            <a:avLst/>
          </a:prstGeom>
          <a:noFill/>
        </p:spPr>
        <p:txBody>
          <a:bodyPr wrap="square" rtlCol="0">
            <a:spAutoFit/>
          </a:bodyPr>
          <a:lstStyle/>
          <a:p>
            <a:r>
              <a:rPr lang="en-SG" sz="1400" b="1" dirty="0">
                <a:solidFill>
                  <a:srgbClr val="002060"/>
                </a:solidFill>
              </a:rPr>
              <a:t>Dashboard Screen Shot Example:</a:t>
            </a:r>
          </a:p>
        </p:txBody>
      </p:sp>
      <p:pic>
        <p:nvPicPr>
          <p:cNvPr id="13" name="Picture 12" descr="Chart&#10;&#10;Description automatically generated">
            <a:extLst>
              <a:ext uri="{FF2B5EF4-FFF2-40B4-BE49-F238E27FC236}">
                <a16:creationId xmlns:a16="http://schemas.microsoft.com/office/drawing/2014/main" id="{2A3E13CD-BB7C-4ADD-9EBD-D084101C4D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02601" y="4915251"/>
            <a:ext cx="3024644" cy="1701363"/>
          </a:xfrm>
          <a:prstGeom prst="rect">
            <a:avLst/>
          </a:prstGeom>
        </p:spPr>
      </p:pic>
    </p:spTree>
    <p:extLst>
      <p:ext uri="{BB962C8B-B14F-4D97-AF65-F5344CB8AC3E}">
        <p14:creationId xmlns:p14="http://schemas.microsoft.com/office/powerpoint/2010/main" val="1076832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616101"/>
          </a:xfrm>
          <a:prstGeom prst="rect">
            <a:avLst/>
          </a:prstGeom>
          <a:noFill/>
        </p:spPr>
        <p:txBody>
          <a:bodyPr wrap="square" rtlCol="0">
            <a:spAutoFit/>
          </a:bodyPr>
          <a:lstStyle/>
          <a:p>
            <a:pPr algn="just"/>
            <a:r>
              <a:rPr lang="en-SG" sz="2000" b="1" dirty="0"/>
              <a:t>1. Exercise Overview Dashboard</a:t>
            </a:r>
            <a:endParaRPr lang="en-US" sz="2000" b="1" dirty="0"/>
          </a:p>
          <a:p>
            <a:pPr algn="just"/>
            <a:endParaRPr lang="en-US" sz="1600" b="1" dirty="0"/>
          </a:p>
          <a:p>
            <a:pPr algn="just"/>
            <a:r>
              <a:rPr lang="en-SG" sz="1600" b="1" dirty="0"/>
              <a:t>The Cyber exercise over dashboard is used by </a:t>
            </a:r>
            <a:r>
              <a:rPr lang="en-SG" sz="1600" b="1" u="sng" dirty="0"/>
              <a:t>Black/Judgement team </a:t>
            </a:r>
            <a:r>
              <a:rPr lang="en-SG" sz="1600" b="1" dirty="0"/>
              <a:t>to monitor and control the whole exercise progress. The information it can provide: </a:t>
            </a:r>
          </a:p>
          <a:p>
            <a:pPr algn="just"/>
            <a:endParaRPr lang="en-SG" sz="1600" b="1" dirty="0"/>
          </a:p>
          <a:p>
            <a:pPr marL="285750" indent="-285750" algn="just">
              <a:buFont typeface="Arial" panose="020B0604020202020204" pitchFamily="34" charset="0"/>
              <a:buChar char="•"/>
            </a:pPr>
            <a:r>
              <a:rPr lang="en-SG" sz="1600" b="1" dirty="0"/>
              <a:t>Event latest news updating and exercise host venue live video. </a:t>
            </a:r>
          </a:p>
          <a:p>
            <a:pPr marL="285750" indent="-285750" algn="just">
              <a:buFont typeface="Arial" panose="020B0604020202020204" pitchFamily="34" charset="0"/>
              <a:buChar char="•"/>
            </a:pPr>
            <a:r>
              <a:rPr lang="en-SG" sz="1600" b="1" dirty="0"/>
              <a:t>Exercise attack and defence state . </a:t>
            </a:r>
          </a:p>
          <a:p>
            <a:pPr marL="285750" indent="-285750" algn="just">
              <a:buFont typeface="Arial" panose="020B0604020202020204" pitchFamily="34" charset="0"/>
              <a:buChar char="•"/>
            </a:pPr>
            <a:r>
              <a:rPr lang="en-SG" sz="1600" b="1" dirty="0"/>
              <a:t>The score of all blue teams, summary of tickets raise and resolved. </a:t>
            </a:r>
          </a:p>
          <a:p>
            <a:pPr marL="285750" indent="-285750" algn="just">
              <a:buFont typeface="Arial" panose="020B0604020202020204" pitchFamily="34" charset="0"/>
              <a:buChar char="•"/>
            </a:pPr>
            <a:r>
              <a:rPr lang="en-SG" sz="1600" b="1" dirty="0"/>
              <a:t>The availability of all teams’ resources. </a:t>
            </a:r>
          </a:p>
          <a:p>
            <a:pPr marL="285750" indent="-285750" algn="just">
              <a:buFont typeface="Arial" panose="020B0604020202020204" pitchFamily="34" charset="0"/>
              <a:buChar char="•"/>
            </a:pPr>
            <a:r>
              <a:rPr lang="en-SG" sz="1600" b="1" dirty="0"/>
              <a:t>Real time exercise events timeline. </a:t>
            </a:r>
          </a:p>
        </p:txBody>
      </p:sp>
      <p:pic>
        <p:nvPicPr>
          <p:cNvPr id="8" name="Picture 7" descr="Graphical user interface, website&#10;&#10;Description automatically generated">
            <a:extLst>
              <a:ext uri="{FF2B5EF4-FFF2-40B4-BE49-F238E27FC236}">
                <a16:creationId xmlns:a16="http://schemas.microsoft.com/office/drawing/2014/main" id="{41CFF1D0-DF44-0B11-AECE-35A43D05AB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73" y="3624600"/>
            <a:ext cx="5411126" cy="3043758"/>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80DA3D87-62F5-CC7B-E373-98EC2D7D08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5907" y="3624600"/>
            <a:ext cx="5411126" cy="3043758"/>
          </a:xfrm>
          <a:prstGeom prst="rect">
            <a:avLst/>
          </a:prstGeom>
        </p:spPr>
      </p:pic>
      <p:sp>
        <p:nvSpPr>
          <p:cNvPr id="13" name="TextBox 12">
            <a:extLst>
              <a:ext uri="{FF2B5EF4-FFF2-40B4-BE49-F238E27FC236}">
                <a16:creationId xmlns:a16="http://schemas.microsoft.com/office/drawing/2014/main" id="{5259F5F0-5442-ADD5-9459-27F4E8FDD1D3}"/>
              </a:ext>
            </a:extLst>
          </p:cNvPr>
          <p:cNvSpPr txBox="1"/>
          <p:nvPr/>
        </p:nvSpPr>
        <p:spPr>
          <a:xfrm>
            <a:off x="684872" y="3275111"/>
            <a:ext cx="3037273" cy="307777"/>
          </a:xfrm>
          <a:prstGeom prst="rect">
            <a:avLst/>
          </a:prstGeom>
          <a:noFill/>
        </p:spPr>
        <p:txBody>
          <a:bodyPr wrap="square" rtlCol="0">
            <a:spAutoFit/>
          </a:bodyPr>
          <a:lstStyle/>
          <a:p>
            <a:r>
              <a:rPr lang="en-SG" sz="1400" b="1" dirty="0">
                <a:solidFill>
                  <a:srgbClr val="002060"/>
                </a:solidFill>
              </a:rPr>
              <a:t>Overview dashboard example:</a:t>
            </a:r>
          </a:p>
        </p:txBody>
      </p:sp>
    </p:spTree>
    <p:extLst>
      <p:ext uri="{BB962C8B-B14F-4D97-AF65-F5344CB8AC3E}">
        <p14:creationId xmlns:p14="http://schemas.microsoft.com/office/powerpoint/2010/main" val="6527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862322"/>
          </a:xfrm>
          <a:prstGeom prst="rect">
            <a:avLst/>
          </a:prstGeom>
          <a:noFill/>
        </p:spPr>
        <p:txBody>
          <a:bodyPr wrap="square" rtlCol="0">
            <a:spAutoFit/>
          </a:bodyPr>
          <a:lstStyle/>
          <a:p>
            <a:pPr algn="just"/>
            <a:r>
              <a:rPr lang="en-SG" sz="2000" b="1" dirty="0"/>
              <a:t>2. Service Health Monitor Dashboard</a:t>
            </a:r>
            <a:endParaRPr lang="en-US" sz="2000" b="1" dirty="0"/>
          </a:p>
          <a:p>
            <a:pPr algn="just"/>
            <a:endParaRPr lang="en-US" sz="1600" b="1" dirty="0"/>
          </a:p>
          <a:p>
            <a:pPr algn="just"/>
            <a:r>
              <a:rPr lang="en-SG" sz="1600" b="1" dirty="0"/>
              <a:t>The Cyber Exercise Service Heath Monitor dashboard is used by </a:t>
            </a:r>
            <a:r>
              <a:rPr lang="en-SG" sz="1600" b="1" u="sng" dirty="0"/>
              <a:t>Blue team </a:t>
            </a:r>
            <a:r>
              <a:rPr lang="en-SG" sz="1600" b="1" dirty="0"/>
              <a:t>to monitor the health and availability of the sub exercise environment  which they are working on. So they can analysis the state, raise tickets and plan the defence action. The information it can provide (Each team will have their own dashboard) : </a:t>
            </a:r>
          </a:p>
          <a:p>
            <a:pPr algn="just"/>
            <a:endParaRPr lang="en-SG" sz="1600" b="1" dirty="0"/>
          </a:p>
          <a:p>
            <a:pPr marL="285750" indent="-285750" algn="just">
              <a:buFont typeface="Arial" panose="020B0604020202020204" pitchFamily="34" charset="0"/>
              <a:buChar char="•"/>
            </a:pPr>
            <a:r>
              <a:rPr lang="en-SG" sz="1600" b="1" dirty="0"/>
              <a:t>Nodes health/availability state of the sub exercise environment. </a:t>
            </a:r>
          </a:p>
          <a:p>
            <a:pPr marL="285750" indent="-285750" algn="just">
              <a:buFont typeface="Arial" panose="020B0604020202020204" pitchFamily="34" charset="0"/>
              <a:buChar char="•"/>
            </a:pPr>
            <a:r>
              <a:rPr lang="en-SG" sz="1600" b="1" dirty="0"/>
              <a:t>Environment topology and traffic state. </a:t>
            </a:r>
          </a:p>
          <a:p>
            <a:pPr marL="285750" indent="-285750" algn="just">
              <a:buFont typeface="Arial" panose="020B0604020202020204" pitchFamily="34" charset="0"/>
              <a:buChar char="•"/>
            </a:pPr>
            <a:r>
              <a:rPr lang="en-SG" sz="1600" b="1" dirty="0"/>
              <a:t>Service health/availability and program execution state in the team’s cluster. </a:t>
            </a:r>
          </a:p>
          <a:p>
            <a:pPr marL="285750" indent="-285750" algn="just">
              <a:buFont typeface="Arial" panose="020B0604020202020204" pitchFamily="34" charset="0"/>
              <a:buChar char="•"/>
            </a:pPr>
            <a:r>
              <a:rPr lang="en-SG" sz="1600" b="1" dirty="0"/>
              <a:t>Node login and </a:t>
            </a:r>
            <a:r>
              <a:rPr lang="en-SG" sz="1600" b="1" dirty="0" err="1"/>
              <a:t>cmd</a:t>
            </a:r>
            <a:r>
              <a:rPr lang="en-SG" sz="1600" b="1" dirty="0"/>
              <a:t> execution state of the critical host/node. </a:t>
            </a:r>
          </a:p>
          <a:p>
            <a:pPr marL="285750" indent="-285750" algn="just">
              <a:buFont typeface="Arial" panose="020B0604020202020204" pitchFamily="34" charset="0"/>
              <a:buChar char="•"/>
            </a:pPr>
            <a:r>
              <a:rPr lang="en-SG" sz="1600" b="1" dirty="0"/>
              <a:t>Cluster system logs and current team’s defence score. </a:t>
            </a:r>
          </a:p>
        </p:txBody>
      </p:sp>
      <p:pic>
        <p:nvPicPr>
          <p:cNvPr id="2" name="Picture 1" descr="Graphical user interface&#10;&#10;Description automatically generated">
            <a:extLst>
              <a:ext uri="{FF2B5EF4-FFF2-40B4-BE49-F238E27FC236}">
                <a16:creationId xmlns:a16="http://schemas.microsoft.com/office/drawing/2014/main" id="{B176DDD8-22A1-6D44-CEFC-F4C24599B0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3276" y="3905788"/>
            <a:ext cx="5134983" cy="2760053"/>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D931F559-DFBA-6902-6288-2965AEEA57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440" y="3905789"/>
            <a:ext cx="5134983" cy="2760053"/>
          </a:xfrm>
          <a:prstGeom prst="rect">
            <a:avLst/>
          </a:prstGeom>
        </p:spPr>
      </p:pic>
      <p:sp>
        <p:nvSpPr>
          <p:cNvPr id="3" name="TextBox 2">
            <a:extLst>
              <a:ext uri="{FF2B5EF4-FFF2-40B4-BE49-F238E27FC236}">
                <a16:creationId xmlns:a16="http://schemas.microsoft.com/office/drawing/2014/main" id="{76ED35FF-A3C3-A73E-9143-AF362578F07B}"/>
              </a:ext>
            </a:extLst>
          </p:cNvPr>
          <p:cNvSpPr txBox="1"/>
          <p:nvPr/>
        </p:nvSpPr>
        <p:spPr>
          <a:xfrm>
            <a:off x="674114" y="3538816"/>
            <a:ext cx="3037273" cy="307777"/>
          </a:xfrm>
          <a:prstGeom prst="rect">
            <a:avLst/>
          </a:prstGeom>
          <a:noFill/>
        </p:spPr>
        <p:txBody>
          <a:bodyPr wrap="square" rtlCol="0">
            <a:spAutoFit/>
          </a:bodyPr>
          <a:lstStyle/>
          <a:p>
            <a:r>
              <a:rPr lang="en-SG" sz="1400" b="1" dirty="0">
                <a:solidFill>
                  <a:srgbClr val="002060"/>
                </a:solidFill>
              </a:rPr>
              <a:t>Service health dashboard example:</a:t>
            </a:r>
          </a:p>
        </p:txBody>
      </p:sp>
    </p:spTree>
    <p:extLst>
      <p:ext uri="{BB962C8B-B14F-4D97-AF65-F5344CB8AC3E}">
        <p14:creationId xmlns:p14="http://schemas.microsoft.com/office/powerpoint/2010/main" val="3937521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616101"/>
          </a:xfrm>
          <a:prstGeom prst="rect">
            <a:avLst/>
          </a:prstGeom>
          <a:noFill/>
        </p:spPr>
        <p:txBody>
          <a:bodyPr wrap="square" rtlCol="0">
            <a:spAutoFit/>
          </a:bodyPr>
          <a:lstStyle/>
          <a:p>
            <a:pPr algn="just"/>
            <a:r>
              <a:rPr lang="en-SG" sz="2000" b="1" dirty="0"/>
              <a:t>3. Resource Availability Monitor Dashboard</a:t>
            </a:r>
            <a:endParaRPr lang="en-US" sz="2000" b="1" dirty="0"/>
          </a:p>
          <a:p>
            <a:pPr algn="just"/>
            <a:endParaRPr lang="en-US" sz="1600" b="1" dirty="0"/>
          </a:p>
          <a:p>
            <a:pPr algn="just"/>
            <a:r>
              <a:rPr lang="en-SG" sz="1600" b="1" dirty="0"/>
              <a:t>The Resource Availability Monitor Dashboard will show detailed real time availability state of the </a:t>
            </a:r>
            <a:r>
              <a:rPr lang="en-US" sz="1600" b="1" dirty="0"/>
              <a:t>resource ( hardware, </a:t>
            </a:r>
            <a:r>
              <a:rPr lang="en-US" sz="1600" b="1" dirty="0" err="1"/>
              <a:t>vm</a:t>
            </a:r>
            <a:r>
              <a:rPr lang="en-US" sz="1600" b="1" dirty="0"/>
              <a:t>, container, program or service) </a:t>
            </a:r>
            <a:r>
              <a:rPr lang="en-SG" sz="1600" b="1" dirty="0"/>
              <a:t>being used in the exercise. So </a:t>
            </a:r>
          </a:p>
          <a:p>
            <a:pPr algn="just"/>
            <a:endParaRPr lang="en-SG" sz="1600" b="1" dirty="0"/>
          </a:p>
          <a:p>
            <a:pPr marL="285750" indent="-285750" algn="just">
              <a:buFont typeface="Arial" panose="020B0604020202020204" pitchFamily="34" charset="0"/>
              <a:buChar char="•"/>
            </a:pPr>
            <a:r>
              <a:rPr lang="en-SG" sz="1600" b="1" dirty="0"/>
              <a:t>Black/Judgement team can use it to evaluate specific teams’ score or action. </a:t>
            </a:r>
          </a:p>
          <a:p>
            <a:pPr marL="285750" indent="-285750" algn="just">
              <a:buFont typeface="Arial" panose="020B0604020202020204" pitchFamily="34" charset="0"/>
              <a:buChar char="•"/>
            </a:pPr>
            <a:r>
              <a:rPr lang="en-SG" sz="1600" b="1" dirty="0"/>
              <a:t>Red team can use it to check the influence of the exercise cluster after they launched the attack.</a:t>
            </a:r>
          </a:p>
          <a:p>
            <a:pPr marL="285750" indent="-285750" algn="just">
              <a:buFont typeface="Arial" panose="020B0604020202020204" pitchFamily="34" charset="0"/>
              <a:buChar char="•"/>
            </a:pPr>
            <a:r>
              <a:rPr lang="en-SG" sz="1600" b="1" dirty="0"/>
              <a:t>Green team can used to monitor the critical </a:t>
            </a:r>
            <a:r>
              <a:rPr lang="en-SG" sz="1600" b="1" dirty="0" err="1"/>
              <a:t>infra’s</a:t>
            </a:r>
            <a:r>
              <a:rPr lang="en-SG" sz="1600" b="1" dirty="0"/>
              <a:t> connection, analysis the event process and debug the exception situation happens during the event.  </a:t>
            </a:r>
          </a:p>
          <a:p>
            <a:pPr marL="285750" indent="-285750" algn="just">
              <a:buFont typeface="Arial" panose="020B0604020202020204" pitchFamily="34" charset="0"/>
              <a:buChar char="•"/>
            </a:pPr>
            <a:r>
              <a:rPr lang="en-US" sz="1600" b="1" dirty="0"/>
              <a:t>Purple team can use it to archive the exercise cluster’s whole resource situation. </a:t>
            </a:r>
            <a:endParaRPr lang="en-SG" sz="1600" b="1" dirty="0"/>
          </a:p>
        </p:txBody>
      </p:sp>
      <p:pic>
        <p:nvPicPr>
          <p:cNvPr id="9" name="Picture 8" descr="Chart&#10;&#10;Description automatically generated">
            <a:extLst>
              <a:ext uri="{FF2B5EF4-FFF2-40B4-BE49-F238E27FC236}">
                <a16:creationId xmlns:a16="http://schemas.microsoft.com/office/drawing/2014/main" id="{DDC52FD4-A4B5-3529-6FB3-885438A19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699" y="3715638"/>
            <a:ext cx="5135795" cy="2888886"/>
          </a:xfrm>
          <a:prstGeom prst="rect">
            <a:avLst/>
          </a:prstGeom>
        </p:spPr>
      </p:pic>
      <p:pic>
        <p:nvPicPr>
          <p:cNvPr id="11" name="Picture 10" descr="A screenshot of a computer&#10;&#10;Description automatically generated with medium confidence">
            <a:extLst>
              <a:ext uri="{FF2B5EF4-FFF2-40B4-BE49-F238E27FC236}">
                <a16:creationId xmlns:a16="http://schemas.microsoft.com/office/drawing/2014/main" id="{E20B5E15-379C-14F5-A207-EF804A13B0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8618" y="3715638"/>
            <a:ext cx="5135796" cy="2888886"/>
          </a:xfrm>
          <a:prstGeom prst="rect">
            <a:avLst/>
          </a:prstGeom>
        </p:spPr>
      </p:pic>
      <p:sp>
        <p:nvSpPr>
          <p:cNvPr id="12" name="TextBox 11">
            <a:extLst>
              <a:ext uri="{FF2B5EF4-FFF2-40B4-BE49-F238E27FC236}">
                <a16:creationId xmlns:a16="http://schemas.microsoft.com/office/drawing/2014/main" id="{8EA20643-5139-A2BA-E491-7E46D4D06A4B}"/>
              </a:ext>
            </a:extLst>
          </p:cNvPr>
          <p:cNvSpPr txBox="1"/>
          <p:nvPr/>
        </p:nvSpPr>
        <p:spPr>
          <a:xfrm>
            <a:off x="834699" y="3341808"/>
            <a:ext cx="3973190" cy="307777"/>
          </a:xfrm>
          <a:prstGeom prst="rect">
            <a:avLst/>
          </a:prstGeom>
          <a:noFill/>
        </p:spPr>
        <p:txBody>
          <a:bodyPr wrap="square" rtlCol="0">
            <a:spAutoFit/>
          </a:bodyPr>
          <a:lstStyle/>
          <a:p>
            <a:r>
              <a:rPr lang="en-SG" sz="1400" b="1" dirty="0">
                <a:solidFill>
                  <a:srgbClr val="002060"/>
                </a:solidFill>
              </a:rPr>
              <a:t>Resource availability dashboard example:</a:t>
            </a:r>
          </a:p>
        </p:txBody>
      </p:sp>
      <p:sp>
        <p:nvSpPr>
          <p:cNvPr id="14" name="TextBox 13">
            <a:extLst>
              <a:ext uri="{FF2B5EF4-FFF2-40B4-BE49-F238E27FC236}">
                <a16:creationId xmlns:a16="http://schemas.microsoft.com/office/drawing/2014/main" id="{C5E828F7-3809-45C9-CDD6-A4ACA63CAD3E}"/>
              </a:ext>
            </a:extLst>
          </p:cNvPr>
          <p:cNvSpPr txBox="1"/>
          <p:nvPr/>
        </p:nvSpPr>
        <p:spPr>
          <a:xfrm>
            <a:off x="6419526" y="3316824"/>
            <a:ext cx="3973190" cy="307777"/>
          </a:xfrm>
          <a:prstGeom prst="rect">
            <a:avLst/>
          </a:prstGeom>
          <a:noFill/>
        </p:spPr>
        <p:txBody>
          <a:bodyPr wrap="square" rtlCol="0">
            <a:spAutoFit/>
          </a:bodyPr>
          <a:lstStyle/>
          <a:p>
            <a:r>
              <a:rPr lang="en-SG" sz="1400" b="1" dirty="0">
                <a:solidFill>
                  <a:srgbClr val="002060"/>
                </a:solidFill>
              </a:rPr>
              <a:t>Critical Nodes Connection dashboard example:</a:t>
            </a:r>
          </a:p>
        </p:txBody>
      </p:sp>
    </p:spTree>
    <p:extLst>
      <p:ext uri="{BB962C8B-B14F-4D97-AF65-F5344CB8AC3E}">
        <p14:creationId xmlns:p14="http://schemas.microsoft.com/office/powerpoint/2010/main" val="1975174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309442" cy="2616101"/>
          </a:xfrm>
          <a:prstGeom prst="rect">
            <a:avLst/>
          </a:prstGeom>
          <a:noFill/>
        </p:spPr>
        <p:txBody>
          <a:bodyPr wrap="square" rtlCol="0">
            <a:spAutoFit/>
          </a:bodyPr>
          <a:lstStyle/>
          <a:p>
            <a:pPr algn="just"/>
            <a:r>
              <a:rPr lang="en-SG" sz="2000" b="1" dirty="0"/>
              <a:t>4. Assistance function Dashboard</a:t>
            </a:r>
            <a:endParaRPr lang="en-US" sz="2000" b="1" dirty="0"/>
          </a:p>
          <a:p>
            <a:pPr algn="just"/>
            <a:endParaRPr lang="en-US" sz="1600" b="1" dirty="0"/>
          </a:p>
          <a:p>
            <a:pPr algn="just"/>
            <a:r>
              <a:rPr lang="en-SG" sz="1600" b="1" dirty="0"/>
              <a:t>The assistance function dashboard are the customized dashboard which provide the specific function to full filled the customers’ requirement. Current dashboard includes: </a:t>
            </a:r>
          </a:p>
          <a:p>
            <a:pPr algn="just"/>
            <a:endParaRPr lang="en-SG" sz="1600" b="1" dirty="0"/>
          </a:p>
          <a:p>
            <a:pPr marL="285750" indent="-285750" algn="just">
              <a:buFont typeface="Arial" panose="020B0604020202020204" pitchFamily="34" charset="0"/>
              <a:buChar char="•"/>
            </a:pPr>
            <a:r>
              <a:rPr lang="en-SG" sz="1600" b="1" dirty="0"/>
              <a:t>The </a:t>
            </a:r>
            <a:r>
              <a:rPr lang="en-US" sz="1600" b="1" dirty="0"/>
              <a:t>normal users’ behavior simulation and traffic generation state dashboard for Yellow team. </a:t>
            </a:r>
          </a:p>
          <a:p>
            <a:pPr marL="285750" indent="-285750" algn="just">
              <a:buFont typeface="Arial" panose="020B0604020202020204" pitchFamily="34" charset="0"/>
              <a:buChar char="•"/>
            </a:pPr>
            <a:r>
              <a:rPr lang="en-US" sz="1600" b="1" dirty="0"/>
              <a:t>The attack auto launch and unexpected(harmful) action auto trigger state dashboard for Red team</a:t>
            </a:r>
          </a:p>
          <a:p>
            <a:pPr marL="285750" indent="-285750" algn="just">
              <a:buFont typeface="Arial" panose="020B0604020202020204" pitchFamily="34" charset="0"/>
              <a:buChar char="•"/>
            </a:pPr>
            <a:r>
              <a:rPr lang="en-US" sz="1600" b="1" dirty="0"/>
              <a:t>The internet connection monitor, VPN bandwidth usage state monitor dashboard for Green Team to support the event. </a:t>
            </a:r>
            <a:endParaRPr lang="en-SG" sz="1600" b="1" dirty="0"/>
          </a:p>
          <a:p>
            <a:pPr algn="just"/>
            <a:endParaRPr lang="en-SG" sz="1600" b="1" dirty="0"/>
          </a:p>
        </p:txBody>
      </p:sp>
      <p:sp>
        <p:nvSpPr>
          <p:cNvPr id="12" name="TextBox 11">
            <a:extLst>
              <a:ext uri="{FF2B5EF4-FFF2-40B4-BE49-F238E27FC236}">
                <a16:creationId xmlns:a16="http://schemas.microsoft.com/office/drawing/2014/main" id="{8EA20643-5139-A2BA-E491-7E46D4D06A4B}"/>
              </a:ext>
            </a:extLst>
          </p:cNvPr>
          <p:cNvSpPr txBox="1"/>
          <p:nvPr/>
        </p:nvSpPr>
        <p:spPr>
          <a:xfrm>
            <a:off x="737879" y="3094424"/>
            <a:ext cx="4404275" cy="523220"/>
          </a:xfrm>
          <a:prstGeom prst="rect">
            <a:avLst/>
          </a:prstGeom>
          <a:noFill/>
        </p:spPr>
        <p:txBody>
          <a:bodyPr wrap="square" rtlCol="0">
            <a:spAutoFit/>
          </a:bodyPr>
          <a:lstStyle/>
          <a:p>
            <a:r>
              <a:rPr lang="en-SG" sz="1400" b="1" dirty="0">
                <a:solidFill>
                  <a:srgbClr val="002060"/>
                </a:solidFill>
              </a:rPr>
              <a:t>Internet and VPN Peer Connection monitor dashboard (used by Green team) example:</a:t>
            </a:r>
          </a:p>
        </p:txBody>
      </p:sp>
      <p:sp>
        <p:nvSpPr>
          <p:cNvPr id="14" name="TextBox 13">
            <a:extLst>
              <a:ext uri="{FF2B5EF4-FFF2-40B4-BE49-F238E27FC236}">
                <a16:creationId xmlns:a16="http://schemas.microsoft.com/office/drawing/2014/main" id="{C5E828F7-3809-45C9-CDD6-A4ACA63CAD3E}"/>
              </a:ext>
            </a:extLst>
          </p:cNvPr>
          <p:cNvSpPr txBox="1"/>
          <p:nvPr/>
        </p:nvSpPr>
        <p:spPr>
          <a:xfrm>
            <a:off x="6470556" y="2979173"/>
            <a:ext cx="3973190" cy="523220"/>
          </a:xfrm>
          <a:prstGeom prst="rect">
            <a:avLst/>
          </a:prstGeom>
          <a:noFill/>
        </p:spPr>
        <p:txBody>
          <a:bodyPr wrap="square" rtlCol="0">
            <a:spAutoFit/>
          </a:bodyPr>
          <a:lstStyle/>
          <a:p>
            <a:r>
              <a:rPr lang="en-SG" sz="1400" b="1" dirty="0">
                <a:solidFill>
                  <a:srgbClr val="002060"/>
                </a:solidFill>
              </a:rPr>
              <a:t>Auto attack, normal user simulation and  traffic generation monitor dashboard:</a:t>
            </a:r>
          </a:p>
        </p:txBody>
      </p:sp>
      <p:pic>
        <p:nvPicPr>
          <p:cNvPr id="2" name="Picture 1" descr="Graphical user interface, application&#10;&#10;Description automatically generated">
            <a:extLst>
              <a:ext uri="{FF2B5EF4-FFF2-40B4-BE49-F238E27FC236}">
                <a16:creationId xmlns:a16="http://schemas.microsoft.com/office/drawing/2014/main" id="{ABC026D6-26BF-7FB4-BD8A-4482198CE0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6214" y="3771387"/>
            <a:ext cx="4972808" cy="2909111"/>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DD3F914D-238A-9A5E-A718-A5604C9CC9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2980" y="3771386"/>
            <a:ext cx="5377668" cy="2890497"/>
          </a:xfrm>
          <a:prstGeom prst="rect">
            <a:avLst/>
          </a:prstGeom>
          <a:ln w="12700">
            <a:solidFill>
              <a:schemeClr val="tx1"/>
            </a:solidFill>
          </a:ln>
        </p:spPr>
      </p:pic>
    </p:spTree>
    <p:extLst>
      <p:ext uri="{BB962C8B-B14F-4D97-AF65-F5344CB8AC3E}">
        <p14:creationId xmlns:p14="http://schemas.microsoft.com/office/powerpoint/2010/main" val="3997949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452174" y="859038"/>
            <a:ext cx="9806855" cy="2246769"/>
          </a:xfrm>
          <a:prstGeom prst="rect">
            <a:avLst/>
          </a:prstGeom>
          <a:noFill/>
        </p:spPr>
        <p:txBody>
          <a:bodyPr wrap="square" rtlCol="0">
            <a:spAutoFit/>
          </a:bodyPr>
          <a:lstStyle/>
          <a:p>
            <a:pPr algn="just"/>
            <a:r>
              <a:rPr lang="en-US" sz="2000" b="1" dirty="0"/>
              <a:t>Technical detail</a:t>
            </a:r>
          </a:p>
          <a:p>
            <a:pPr algn="just"/>
            <a:endParaRPr lang="en-US" sz="2000" b="1" dirty="0"/>
          </a:p>
          <a:p>
            <a:pPr algn="just"/>
            <a:r>
              <a:rPr lang="en-US" sz="2000" b="1"/>
              <a:t>The Cyber Exercise Resource Monitor is built based on two exist product: </a:t>
            </a:r>
            <a:r>
              <a:rPr lang="en-US" sz="2000" b="1" u="sng"/>
              <a:t>Cluster User Emulator</a:t>
            </a:r>
            <a:r>
              <a:rPr lang="en-US" sz="2000" b="1"/>
              <a:t> and </a:t>
            </a:r>
            <a:r>
              <a:rPr lang="en-US" sz="2000" b="1" u="sng"/>
              <a:t>Cluster Service Health Monitor</a:t>
            </a:r>
            <a:r>
              <a:rPr lang="en-US" sz="2000" b="1"/>
              <a:t>. </a:t>
            </a:r>
          </a:p>
          <a:p>
            <a:pPr algn="just"/>
            <a:endParaRPr lang="en-US" sz="2000" b="1" dirty="0"/>
          </a:p>
          <a:p>
            <a:pPr marL="342900" indent="-342900" algn="just">
              <a:buFont typeface="Arial" panose="020B0604020202020204" pitchFamily="34" charset="0"/>
              <a:buChar char="•"/>
            </a:pPr>
            <a:r>
              <a:rPr lang="en-US" sz="2000" b="1" dirty="0"/>
              <a:t>  </a:t>
            </a:r>
          </a:p>
          <a:p>
            <a:pPr algn="just"/>
            <a:r>
              <a:rPr lang="en-US" sz="2000" b="1" dirty="0"/>
              <a:t> </a:t>
            </a:r>
          </a:p>
        </p:txBody>
      </p:sp>
    </p:spTree>
    <p:extLst>
      <p:ext uri="{BB962C8B-B14F-4D97-AF65-F5344CB8AC3E}">
        <p14:creationId xmlns:p14="http://schemas.microsoft.com/office/powerpoint/2010/main" val="1029022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Cluster Service Health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2" name="TextBox 1">
            <a:extLst>
              <a:ext uri="{FF2B5EF4-FFF2-40B4-BE49-F238E27FC236}">
                <a16:creationId xmlns:a16="http://schemas.microsoft.com/office/drawing/2014/main" id="{FB9040A0-BF85-F901-CC84-DF7444F4B41E}"/>
              </a:ext>
            </a:extLst>
          </p:cNvPr>
          <p:cNvSpPr txBox="1"/>
          <p:nvPr/>
        </p:nvSpPr>
        <p:spPr>
          <a:xfrm>
            <a:off x="492787" y="711669"/>
            <a:ext cx="11283881" cy="1384995"/>
          </a:xfrm>
          <a:prstGeom prst="rect">
            <a:avLst/>
          </a:prstGeom>
          <a:noFill/>
        </p:spPr>
        <p:txBody>
          <a:bodyPr wrap="square" rtlCol="0">
            <a:spAutoFit/>
          </a:bodyPr>
          <a:lstStyle/>
          <a:p>
            <a:pPr algn="just"/>
            <a:r>
              <a:rPr lang="en-US" sz="2000" b="1" dirty="0"/>
              <a:t>Introduction </a:t>
            </a:r>
          </a:p>
          <a:p>
            <a:pPr algn="just"/>
            <a:endParaRPr lang="en-US" sz="1600" b="1" dirty="0"/>
          </a:p>
          <a:p>
            <a:pPr algn="just"/>
            <a:r>
              <a:rPr lang="en-US" sz="1600" b="1" dirty="0"/>
              <a:t>The Cluster Service Heath Monitor is a system function/service monitoring program to check and evaluate the cyber security computing cluster's critical points (node, service, function, file system) availability in real time during the cyber exercise. The system contents three main parts and the system workflow diagram is shown below: </a:t>
            </a:r>
          </a:p>
        </p:txBody>
      </p:sp>
      <p:sp>
        <p:nvSpPr>
          <p:cNvPr id="6" name="TextBox 5">
            <a:extLst>
              <a:ext uri="{FF2B5EF4-FFF2-40B4-BE49-F238E27FC236}">
                <a16:creationId xmlns:a16="http://schemas.microsoft.com/office/drawing/2014/main" id="{3766CF24-8600-CFF7-39A2-29B84D871467}"/>
              </a:ext>
            </a:extLst>
          </p:cNvPr>
          <p:cNvSpPr txBox="1"/>
          <p:nvPr/>
        </p:nvSpPr>
        <p:spPr>
          <a:xfrm>
            <a:off x="492787" y="2268790"/>
            <a:ext cx="4343373" cy="4278094"/>
          </a:xfrm>
          <a:prstGeom prst="rect">
            <a:avLst/>
          </a:prstGeom>
          <a:noFill/>
        </p:spPr>
        <p:txBody>
          <a:bodyPr wrap="square" rtlCol="0">
            <a:spAutoFit/>
          </a:bodyPr>
          <a:lstStyle/>
          <a:p>
            <a:pPr marL="285750" indent="-285750" algn="just">
              <a:buFont typeface="Arial" panose="020B0604020202020204" pitchFamily="34" charset="0"/>
              <a:buChar char="•"/>
            </a:pPr>
            <a:r>
              <a:rPr lang="en-US" sz="1600" b="1" dirty="0"/>
              <a:t>Service Prober Repository : </a:t>
            </a:r>
            <a:r>
              <a:rPr lang="en-US" sz="1600" dirty="0"/>
              <a:t>A service checking lib with several different prober functions (such as check NTP, FTP, VNC, </a:t>
            </a:r>
            <a:r>
              <a:rPr lang="en-US" sz="1600" dirty="0" err="1"/>
              <a:t>ssh</a:t>
            </a:r>
            <a:r>
              <a:rPr lang="en-US" sz="1600" dirty="0"/>
              <a:t> ...) to detect whether a specific node / service / program / function is working normally.</a:t>
            </a:r>
          </a:p>
          <a:p>
            <a:pPr marL="285750" indent="-285750" algn="just">
              <a:buFont typeface="Arial" panose="020B0604020202020204" pitchFamily="34" charset="0"/>
              <a:buChar char="•"/>
            </a:pPr>
            <a:endParaRPr lang="en-US" sz="1600" dirty="0"/>
          </a:p>
          <a:p>
            <a:pPr marL="285750" indent="-285750" algn="just">
              <a:buFont typeface="Arial" panose="020B0604020202020204" pitchFamily="34" charset="0"/>
              <a:buChar char="•"/>
            </a:pPr>
            <a:r>
              <a:rPr lang="en-US" sz="1600" b="1" dirty="0"/>
              <a:t>Prober Agent </a:t>
            </a:r>
            <a:r>
              <a:rPr lang="en-US" sz="1600" dirty="0"/>
              <a:t>:  A agent collects and schedules several different kinds of probers to check the entire availably of one or multiple targets’ working state in the cluster.</a:t>
            </a:r>
          </a:p>
          <a:p>
            <a:pPr marL="285750" indent="-285750" algn="just">
              <a:buFont typeface="Arial" panose="020B0604020202020204" pitchFamily="34" charset="0"/>
              <a:buChar char="•"/>
            </a:pPr>
            <a:endParaRPr lang="en-US" sz="1600" dirty="0"/>
          </a:p>
          <a:p>
            <a:pPr marL="285750" indent="-285750" algn="just">
              <a:buFont typeface="Arial" panose="020B0604020202020204" pitchFamily="34" charset="0"/>
              <a:buChar char="•"/>
            </a:pPr>
            <a:r>
              <a:rPr lang="en-US" sz="1600" b="1" dirty="0"/>
              <a:t>Monitor Hub </a:t>
            </a:r>
            <a:r>
              <a:rPr lang="en-US" sz="1600" dirty="0"/>
              <a:t>: A data visualization and analysis system provides database to archive data,  a web-based dashboard for user to check the monitored cluster's state and the interface for user to plug in their score calculation formular / function are also provided. </a:t>
            </a:r>
          </a:p>
        </p:txBody>
      </p:sp>
      <p:sp>
        <p:nvSpPr>
          <p:cNvPr id="10" name="TextBox 9">
            <a:extLst>
              <a:ext uri="{FF2B5EF4-FFF2-40B4-BE49-F238E27FC236}">
                <a16:creationId xmlns:a16="http://schemas.microsoft.com/office/drawing/2014/main" id="{7DF28710-B278-2D92-E73D-47E8BAF77E05}"/>
              </a:ext>
            </a:extLst>
          </p:cNvPr>
          <p:cNvSpPr txBox="1"/>
          <p:nvPr/>
        </p:nvSpPr>
        <p:spPr>
          <a:xfrm>
            <a:off x="5160025" y="2347323"/>
            <a:ext cx="2355088" cy="307777"/>
          </a:xfrm>
          <a:prstGeom prst="rect">
            <a:avLst/>
          </a:prstGeom>
          <a:noFill/>
        </p:spPr>
        <p:txBody>
          <a:bodyPr wrap="square" rtlCol="0">
            <a:spAutoFit/>
          </a:bodyPr>
          <a:lstStyle/>
          <a:p>
            <a:r>
              <a:rPr lang="en-US" sz="1400" b="1" dirty="0">
                <a:solidFill>
                  <a:srgbClr val="002060"/>
                </a:solidFill>
              </a:rPr>
              <a:t>System Workflow Diagram </a:t>
            </a:r>
            <a:endParaRPr lang="en-SG" sz="1400" b="1" dirty="0">
              <a:solidFill>
                <a:srgbClr val="002060"/>
              </a:solidFill>
            </a:endParaRPr>
          </a:p>
        </p:txBody>
      </p:sp>
      <p:pic>
        <p:nvPicPr>
          <p:cNvPr id="3" name="Picture 2">
            <a:extLst>
              <a:ext uri="{FF2B5EF4-FFF2-40B4-BE49-F238E27FC236}">
                <a16:creationId xmlns:a16="http://schemas.microsoft.com/office/drawing/2014/main" id="{1EE9E3B9-3665-5533-243C-15801F766F41}"/>
              </a:ext>
            </a:extLst>
          </p:cNvPr>
          <p:cNvPicPr>
            <a:picLocks noChangeAspect="1"/>
          </p:cNvPicPr>
          <p:nvPr/>
        </p:nvPicPr>
        <p:blipFill>
          <a:blip r:embed="rId3"/>
          <a:stretch>
            <a:fillRect/>
          </a:stretch>
        </p:blipFill>
        <p:spPr>
          <a:xfrm>
            <a:off x="5251465" y="2905759"/>
            <a:ext cx="6132273" cy="3187916"/>
          </a:xfrm>
          <a:prstGeom prst="rect">
            <a:avLst/>
          </a:prstGeom>
          <a:ln w="19050">
            <a:solidFill>
              <a:schemeClr val="tx1"/>
            </a:solidFill>
          </a:ln>
        </p:spPr>
      </p:pic>
    </p:spTree>
    <p:extLst>
      <p:ext uri="{BB962C8B-B14F-4D97-AF65-F5344CB8AC3E}">
        <p14:creationId xmlns:p14="http://schemas.microsoft.com/office/powerpoint/2010/main" val="18787912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Cluster Service Health Monitor [ Service Prober Repository ]</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3" name="TextBox 2">
            <a:extLst>
              <a:ext uri="{FF2B5EF4-FFF2-40B4-BE49-F238E27FC236}">
                <a16:creationId xmlns:a16="http://schemas.microsoft.com/office/drawing/2014/main" id="{34DDFDF0-5E56-8425-67A7-2B8F6E23C8C8}"/>
              </a:ext>
            </a:extLst>
          </p:cNvPr>
          <p:cNvSpPr txBox="1"/>
          <p:nvPr/>
        </p:nvSpPr>
        <p:spPr>
          <a:xfrm>
            <a:off x="502835" y="643780"/>
            <a:ext cx="10781464" cy="1107996"/>
          </a:xfrm>
          <a:prstGeom prst="rect">
            <a:avLst/>
          </a:prstGeom>
          <a:noFill/>
        </p:spPr>
        <p:txBody>
          <a:bodyPr wrap="square" rtlCol="0">
            <a:spAutoFit/>
          </a:bodyPr>
          <a:lstStyle/>
          <a:p>
            <a:pPr algn="just"/>
            <a:r>
              <a:rPr lang="en-US" b="1" dirty="0"/>
              <a:t>Introduction</a:t>
            </a:r>
          </a:p>
          <a:p>
            <a:pPr algn="just"/>
            <a:endParaRPr lang="en-US" sz="1600" b="1" dirty="0"/>
          </a:p>
          <a:p>
            <a:pPr algn="just"/>
            <a:r>
              <a:rPr lang="en-US" sz="1600" b="1" dirty="0"/>
              <a:t>Service Prober Repository is a prober module lib to provide the service / program function check function. The prober function can be categorized to three parts: local service probers, children agent prober and </a:t>
            </a:r>
            <a:r>
              <a:rPr lang="en-US" sz="1600" b="1"/>
              <a:t>network service probers</a:t>
            </a:r>
            <a:r>
              <a:rPr lang="en-US" sz="1600" b="1" dirty="0"/>
              <a:t>.</a:t>
            </a:r>
          </a:p>
        </p:txBody>
      </p:sp>
      <p:sp>
        <p:nvSpPr>
          <p:cNvPr id="7" name="TextBox 6">
            <a:extLst>
              <a:ext uri="{FF2B5EF4-FFF2-40B4-BE49-F238E27FC236}">
                <a16:creationId xmlns:a16="http://schemas.microsoft.com/office/drawing/2014/main" id="{ABCDC763-F681-AFEB-B395-8F1B361099FF}"/>
              </a:ext>
            </a:extLst>
          </p:cNvPr>
          <p:cNvSpPr txBox="1"/>
          <p:nvPr/>
        </p:nvSpPr>
        <p:spPr>
          <a:xfrm>
            <a:off x="502835" y="1825655"/>
            <a:ext cx="4662018" cy="1569660"/>
          </a:xfrm>
          <a:prstGeom prst="rect">
            <a:avLst/>
          </a:prstGeom>
          <a:noFill/>
        </p:spPr>
        <p:txBody>
          <a:bodyPr wrap="square" rtlCol="0">
            <a:spAutoFit/>
          </a:bodyPr>
          <a:lstStyle/>
          <a:p>
            <a:pPr algn="just"/>
            <a:r>
              <a:rPr lang="en-US" sz="1600" b="1" dirty="0"/>
              <a:t>Local service prober : </a:t>
            </a:r>
            <a:r>
              <a:rPr lang="en-US" sz="1600" dirty="0"/>
              <a:t>The local service prober will run inside the target node to monitor the nodes resource usage (CPU%, Memory, Hard disk, user), network state (port opened, connection, NIC I/O state), local program execution state (process) and file system modification. The probers details are shown below:  </a:t>
            </a:r>
          </a:p>
        </p:txBody>
      </p:sp>
      <p:graphicFrame>
        <p:nvGraphicFramePr>
          <p:cNvPr id="8" name="Table 8">
            <a:extLst>
              <a:ext uri="{FF2B5EF4-FFF2-40B4-BE49-F238E27FC236}">
                <a16:creationId xmlns:a16="http://schemas.microsoft.com/office/drawing/2014/main" id="{4C5F38C2-14C4-E303-DC9B-9DEDBE74ABAA}"/>
              </a:ext>
            </a:extLst>
          </p:cNvPr>
          <p:cNvGraphicFramePr>
            <a:graphicFrameLocks noGrp="1"/>
          </p:cNvGraphicFramePr>
          <p:nvPr>
            <p:extLst>
              <p:ext uri="{D42A27DB-BD31-4B8C-83A1-F6EECF244321}">
                <p14:modId xmlns:p14="http://schemas.microsoft.com/office/powerpoint/2010/main" val="4116903542"/>
              </p:ext>
            </p:extLst>
          </p:nvPr>
        </p:nvGraphicFramePr>
        <p:xfrm>
          <a:off x="579105" y="3627455"/>
          <a:ext cx="4509478" cy="1760374"/>
        </p:xfrm>
        <a:graphic>
          <a:graphicData uri="http://schemas.openxmlformats.org/drawingml/2006/table">
            <a:tbl>
              <a:tblPr firstRow="1" bandRow="1">
                <a:tableStyleId>{5C22544A-7EE6-4342-B048-85BDC9FD1C3A}</a:tableStyleId>
              </a:tblPr>
              <a:tblGrid>
                <a:gridCol w="1354295">
                  <a:extLst>
                    <a:ext uri="{9D8B030D-6E8A-4147-A177-3AD203B41FA5}">
                      <a16:colId xmlns:a16="http://schemas.microsoft.com/office/drawing/2014/main" val="708994313"/>
                    </a:ext>
                  </a:extLst>
                </a:gridCol>
                <a:gridCol w="3155183">
                  <a:extLst>
                    <a:ext uri="{9D8B030D-6E8A-4147-A177-3AD203B41FA5}">
                      <a16:colId xmlns:a16="http://schemas.microsoft.com/office/drawing/2014/main" val="1835600444"/>
                    </a:ext>
                  </a:extLst>
                </a:gridCol>
              </a:tblGrid>
              <a:tr h="388774">
                <a:tc>
                  <a:txBody>
                    <a:bodyPr/>
                    <a:lstStyle/>
                    <a:p>
                      <a:r>
                        <a:rPr lang="en-SG" sz="1100" dirty="0">
                          <a:latin typeface="+mn-lt"/>
                        </a:rPr>
                        <a:t>Prober Name</a:t>
                      </a:r>
                    </a:p>
                  </a:txBody>
                  <a:tcPr/>
                </a:tc>
                <a:tc>
                  <a:txBody>
                    <a:bodyPr/>
                    <a:lstStyle/>
                    <a:p>
                      <a:r>
                        <a:rPr lang="en-US" sz="1100" dirty="0">
                          <a:latin typeface="+mn-lt"/>
                        </a:rPr>
                        <a:t>Probe action/ service covered</a:t>
                      </a:r>
                      <a:endParaRPr lang="en-SG" sz="1100" dirty="0">
                        <a:latin typeface="+mn-lt"/>
                      </a:endParaRPr>
                    </a:p>
                  </a:txBody>
                  <a:tcPr/>
                </a:tc>
                <a:extLst>
                  <a:ext uri="{0D108BD9-81ED-4DB2-BD59-A6C34878D82A}">
                    <a16:rowId xmlns:a16="http://schemas.microsoft.com/office/drawing/2014/main" val="3630460185"/>
                  </a:ext>
                </a:extLst>
              </a:tr>
              <a:tr h="449401">
                <a:tc>
                  <a:txBody>
                    <a:bodyPr/>
                    <a:lstStyle/>
                    <a:p>
                      <a:r>
                        <a:rPr lang="en-SG" sz="1200" dirty="0"/>
                        <a:t>Resource usage Prober</a:t>
                      </a:r>
                    </a:p>
                  </a:txBody>
                  <a:tcPr/>
                </a:tc>
                <a:tc>
                  <a:txBody>
                    <a:bodyPr/>
                    <a:lstStyle/>
                    <a:p>
                      <a:r>
                        <a:rPr lang="en-US" sz="1200" dirty="0"/>
                        <a:t>CPU %, Memory %, Hard Disk %, Network Bandwidth Usage.</a:t>
                      </a:r>
                      <a:endParaRPr lang="en-SG" sz="1200" dirty="0"/>
                    </a:p>
                  </a:txBody>
                  <a:tcPr/>
                </a:tc>
                <a:extLst>
                  <a:ext uri="{0D108BD9-81ED-4DB2-BD59-A6C34878D82A}">
                    <a16:rowId xmlns:a16="http://schemas.microsoft.com/office/drawing/2014/main" val="1222694993"/>
                  </a:ext>
                </a:extLst>
              </a:tr>
              <a:tr h="449401">
                <a:tc>
                  <a:txBody>
                    <a:bodyPr/>
                    <a:lstStyle/>
                    <a:p>
                      <a:r>
                        <a:rPr lang="en-SG" sz="1200" b="0" i="0" kern="1200" dirty="0">
                          <a:solidFill>
                            <a:schemeClr val="dk1"/>
                          </a:solidFill>
                          <a:effectLst/>
                          <a:latin typeface="+mn-lt"/>
                          <a:ea typeface="+mn-ea"/>
                          <a:cs typeface="+mn-cs"/>
                        </a:rPr>
                        <a:t>User action Prober</a:t>
                      </a:r>
                      <a:endParaRPr lang="en-SG" sz="1200" dirty="0"/>
                    </a:p>
                  </a:txBody>
                  <a:tcPr/>
                </a:tc>
                <a:tc>
                  <a:txBody>
                    <a:bodyPr/>
                    <a:lstStyle/>
                    <a:p>
                      <a:r>
                        <a:rPr lang="en-US" sz="1200" dirty="0"/>
                        <a:t>User login, </a:t>
                      </a:r>
                      <a:r>
                        <a:rPr lang="en-US" sz="1200" dirty="0" err="1"/>
                        <a:t>cmd</a:t>
                      </a:r>
                      <a:r>
                        <a:rPr lang="en-US" sz="1200" dirty="0"/>
                        <a:t> executed, file system modification.</a:t>
                      </a:r>
                      <a:endParaRPr lang="en-SG" sz="1200" dirty="0"/>
                    </a:p>
                  </a:txBody>
                  <a:tcPr/>
                </a:tc>
                <a:extLst>
                  <a:ext uri="{0D108BD9-81ED-4DB2-BD59-A6C34878D82A}">
                    <a16:rowId xmlns:a16="http://schemas.microsoft.com/office/drawing/2014/main" val="431672604"/>
                  </a:ext>
                </a:extLst>
              </a:tr>
              <a:tr h="449401">
                <a:tc>
                  <a:txBody>
                    <a:bodyPr/>
                    <a:lstStyle/>
                    <a:p>
                      <a:r>
                        <a:rPr lang="en-SG" sz="1200" b="0" i="0" kern="1200" dirty="0">
                          <a:solidFill>
                            <a:schemeClr val="dk1"/>
                          </a:solidFill>
                          <a:effectLst/>
                          <a:latin typeface="+mn-lt"/>
                          <a:ea typeface="+mn-ea"/>
                          <a:cs typeface="+mn-cs"/>
                        </a:rPr>
                        <a:t>Program action prober</a:t>
                      </a:r>
                      <a:endParaRPr lang="en-SG" sz="1200" dirty="0"/>
                    </a:p>
                  </a:txBody>
                  <a:tcPr/>
                </a:tc>
                <a:tc>
                  <a:txBody>
                    <a:bodyPr/>
                    <a:lstStyle/>
                    <a:p>
                      <a:r>
                        <a:rPr lang="en-US" sz="1200" b="0" i="0" kern="1200" dirty="0">
                          <a:solidFill>
                            <a:schemeClr val="dk1"/>
                          </a:solidFill>
                          <a:effectLst/>
                          <a:latin typeface="+mn-lt"/>
                          <a:ea typeface="+mn-ea"/>
                          <a:cs typeface="+mn-cs"/>
                        </a:rPr>
                        <a:t>Program execution, process started, service port opened, program log check.</a:t>
                      </a:r>
                      <a:endParaRPr lang="en-SG" sz="1200" dirty="0"/>
                    </a:p>
                  </a:txBody>
                  <a:tcPr/>
                </a:tc>
                <a:extLst>
                  <a:ext uri="{0D108BD9-81ED-4DB2-BD59-A6C34878D82A}">
                    <a16:rowId xmlns:a16="http://schemas.microsoft.com/office/drawing/2014/main" val="2164940141"/>
                  </a:ext>
                </a:extLst>
              </a:tr>
            </a:tbl>
          </a:graphicData>
        </a:graphic>
      </p:graphicFrame>
      <p:sp>
        <p:nvSpPr>
          <p:cNvPr id="9" name="TextBox 8">
            <a:extLst>
              <a:ext uri="{FF2B5EF4-FFF2-40B4-BE49-F238E27FC236}">
                <a16:creationId xmlns:a16="http://schemas.microsoft.com/office/drawing/2014/main" id="{3113E6DD-BF33-9818-EC3D-3870D2D44B94}"/>
              </a:ext>
            </a:extLst>
          </p:cNvPr>
          <p:cNvSpPr txBox="1"/>
          <p:nvPr/>
        </p:nvSpPr>
        <p:spPr>
          <a:xfrm>
            <a:off x="5583939" y="1771901"/>
            <a:ext cx="6456509" cy="830997"/>
          </a:xfrm>
          <a:prstGeom prst="rect">
            <a:avLst/>
          </a:prstGeom>
          <a:noFill/>
        </p:spPr>
        <p:txBody>
          <a:bodyPr wrap="square" rtlCol="0">
            <a:spAutoFit/>
          </a:bodyPr>
          <a:lstStyle/>
          <a:p>
            <a:pPr algn="just"/>
            <a:r>
              <a:rPr lang="en-US" sz="1600" b="1" dirty="0"/>
              <a:t>Network Service prober: </a:t>
            </a:r>
            <a:r>
              <a:rPr lang="en-US" sz="1600" dirty="0"/>
              <a:t>The service prober run outside the target nodes to check the node's services state through network. The probe functions provided are shown below: </a:t>
            </a:r>
          </a:p>
        </p:txBody>
      </p:sp>
      <p:graphicFrame>
        <p:nvGraphicFramePr>
          <p:cNvPr id="10" name="Table 8">
            <a:extLst>
              <a:ext uri="{FF2B5EF4-FFF2-40B4-BE49-F238E27FC236}">
                <a16:creationId xmlns:a16="http://schemas.microsoft.com/office/drawing/2014/main" id="{71FDFCC7-E806-E5C1-ADCD-06631AB0E987}"/>
              </a:ext>
            </a:extLst>
          </p:cNvPr>
          <p:cNvGraphicFramePr>
            <a:graphicFrameLocks noGrp="1"/>
          </p:cNvGraphicFramePr>
          <p:nvPr>
            <p:extLst>
              <p:ext uri="{D42A27DB-BD31-4B8C-83A1-F6EECF244321}">
                <p14:modId xmlns:p14="http://schemas.microsoft.com/office/powerpoint/2010/main" val="2964749217"/>
              </p:ext>
            </p:extLst>
          </p:nvPr>
        </p:nvGraphicFramePr>
        <p:xfrm>
          <a:off x="5664327" y="2623421"/>
          <a:ext cx="6456509" cy="4177657"/>
        </p:xfrm>
        <a:graphic>
          <a:graphicData uri="http://schemas.openxmlformats.org/drawingml/2006/table">
            <a:tbl>
              <a:tblPr firstRow="1" bandRow="1">
                <a:tableStyleId>{5C22544A-7EE6-4342-B048-85BDC9FD1C3A}</a:tableStyleId>
              </a:tblPr>
              <a:tblGrid>
                <a:gridCol w="1583059">
                  <a:extLst>
                    <a:ext uri="{9D8B030D-6E8A-4147-A177-3AD203B41FA5}">
                      <a16:colId xmlns:a16="http://schemas.microsoft.com/office/drawing/2014/main" val="708994313"/>
                    </a:ext>
                  </a:extLst>
                </a:gridCol>
                <a:gridCol w="4873450">
                  <a:extLst>
                    <a:ext uri="{9D8B030D-6E8A-4147-A177-3AD203B41FA5}">
                      <a16:colId xmlns:a16="http://schemas.microsoft.com/office/drawing/2014/main" val="1835600444"/>
                    </a:ext>
                  </a:extLst>
                </a:gridCol>
              </a:tblGrid>
              <a:tr h="335551">
                <a:tc>
                  <a:txBody>
                    <a:bodyPr/>
                    <a:lstStyle/>
                    <a:p>
                      <a:r>
                        <a:rPr lang="en-SG" sz="1100" dirty="0">
                          <a:latin typeface="+mn-lt"/>
                        </a:rPr>
                        <a:t>Prober Name</a:t>
                      </a:r>
                    </a:p>
                  </a:txBody>
                  <a:tcPr/>
                </a:tc>
                <a:tc>
                  <a:txBody>
                    <a:bodyPr/>
                    <a:lstStyle/>
                    <a:p>
                      <a:r>
                        <a:rPr lang="en-US" sz="1100" dirty="0">
                          <a:latin typeface="+mn-lt"/>
                        </a:rPr>
                        <a:t>Probe action/ service covered</a:t>
                      </a:r>
                      <a:endParaRPr lang="en-SG" sz="1100" dirty="0">
                        <a:latin typeface="+mn-lt"/>
                      </a:endParaRPr>
                    </a:p>
                  </a:txBody>
                  <a:tcPr/>
                </a:tc>
                <a:extLst>
                  <a:ext uri="{0D108BD9-81ED-4DB2-BD59-A6C34878D82A}">
                    <a16:rowId xmlns:a16="http://schemas.microsoft.com/office/drawing/2014/main" val="3630460185"/>
                  </a:ext>
                </a:extLst>
              </a:tr>
              <a:tr h="335551">
                <a:tc>
                  <a:txBody>
                    <a:bodyPr/>
                    <a:lstStyle/>
                    <a:p>
                      <a:r>
                        <a:rPr lang="en-SG" sz="1200" dirty="0"/>
                        <a:t>Server active Prober</a:t>
                      </a:r>
                    </a:p>
                  </a:txBody>
                  <a:tcPr/>
                </a:tc>
                <a:tc>
                  <a:txBody>
                    <a:bodyPr/>
                    <a:lstStyle/>
                    <a:p>
                      <a:r>
                        <a:rPr lang="en-US" sz="1200" dirty="0"/>
                        <a:t>ICMP (ping), SSH(login), RDP, VNC, X11/X11:1-Win</a:t>
                      </a:r>
                      <a:endParaRPr lang="en-SG" sz="1200" dirty="0"/>
                    </a:p>
                  </a:txBody>
                  <a:tcPr/>
                </a:tc>
                <a:extLst>
                  <a:ext uri="{0D108BD9-81ED-4DB2-BD59-A6C34878D82A}">
                    <a16:rowId xmlns:a16="http://schemas.microsoft.com/office/drawing/2014/main" val="1222694993"/>
                  </a:ext>
                </a:extLst>
              </a:tr>
              <a:tr h="415093">
                <a:tc>
                  <a:txBody>
                    <a:bodyPr/>
                    <a:lstStyle/>
                    <a:p>
                      <a:r>
                        <a:rPr lang="en-SG" sz="1200" b="0" i="0" kern="1200" dirty="0">
                          <a:solidFill>
                            <a:schemeClr val="dk1"/>
                          </a:solidFill>
                          <a:effectLst/>
                          <a:latin typeface="+mn-lt"/>
                          <a:ea typeface="+mn-ea"/>
                          <a:cs typeface="+mn-cs"/>
                        </a:rPr>
                        <a:t>Service ports prober</a:t>
                      </a:r>
                      <a:endParaRPr lang="en-SG" sz="1200" dirty="0"/>
                    </a:p>
                  </a:txBody>
                  <a:tcPr/>
                </a:tc>
                <a:tc>
                  <a:txBody>
                    <a:bodyPr/>
                    <a:lstStyle/>
                    <a:p>
                      <a:r>
                        <a:rPr lang="en-US" sz="1200" dirty="0"/>
                        <a:t>Use a customized Nmap lib check whether the node's request service ports are opened.</a:t>
                      </a:r>
                      <a:endParaRPr lang="en-SG" sz="1200" dirty="0"/>
                    </a:p>
                  </a:txBody>
                  <a:tcPr/>
                </a:tc>
                <a:extLst>
                  <a:ext uri="{0D108BD9-81ED-4DB2-BD59-A6C34878D82A}">
                    <a16:rowId xmlns:a16="http://schemas.microsoft.com/office/drawing/2014/main" val="431672604"/>
                  </a:ext>
                </a:extLst>
              </a:tr>
              <a:tr h="415093">
                <a:tc rowSpan="8">
                  <a:txBody>
                    <a:bodyPr/>
                    <a:lstStyle/>
                    <a:p>
                      <a:r>
                        <a:rPr lang="en-SG" sz="1100" b="0" i="0" kern="1200" dirty="0">
                          <a:solidFill>
                            <a:schemeClr val="dk1"/>
                          </a:solidFill>
                          <a:effectLst/>
                          <a:latin typeface="+mn-lt"/>
                          <a:ea typeface="+mn-ea"/>
                          <a:cs typeface="+mn-cs"/>
                        </a:rPr>
                        <a:t>Service function prober</a:t>
                      </a:r>
                      <a:endParaRPr lang="en-SG" sz="1100" dirty="0"/>
                    </a:p>
                  </a:txBody>
                  <a:tcPr/>
                </a:tc>
                <a:tc>
                  <a:txBody>
                    <a:bodyPr/>
                    <a:lstStyle/>
                    <a:p>
                      <a:r>
                        <a:rPr lang="en-US" sz="1200" b="1" i="0" kern="1200" dirty="0">
                          <a:solidFill>
                            <a:schemeClr val="dk1"/>
                          </a:solidFill>
                          <a:effectLst/>
                          <a:latin typeface="+mn-lt"/>
                          <a:ea typeface="+mn-ea"/>
                          <a:cs typeface="+mn-cs"/>
                        </a:rPr>
                        <a:t>NTP</a:t>
                      </a:r>
                      <a:r>
                        <a:rPr lang="en-US" sz="1200" b="0" i="0" kern="1200" dirty="0">
                          <a:solidFill>
                            <a:schemeClr val="dk1"/>
                          </a:solidFill>
                          <a:effectLst/>
                          <a:latin typeface="+mn-lt"/>
                          <a:ea typeface="+mn-ea"/>
                          <a:cs typeface="+mn-cs"/>
                        </a:rPr>
                        <a:t> service prober : Check the NTP service latency and time offset correctness.</a:t>
                      </a:r>
                      <a:endParaRPr lang="en-SG" sz="1200" dirty="0"/>
                    </a:p>
                  </a:txBody>
                  <a:tcPr/>
                </a:tc>
                <a:extLst>
                  <a:ext uri="{0D108BD9-81ED-4DB2-BD59-A6C34878D82A}">
                    <a16:rowId xmlns:a16="http://schemas.microsoft.com/office/drawing/2014/main" val="2164940141"/>
                  </a:ext>
                </a:extLst>
              </a:tr>
              <a:tr h="335551">
                <a:tc vMerge="1">
                  <a:txBody>
                    <a:bodyPr/>
                    <a:lstStyle/>
                    <a:p>
                      <a:endParaRPr lang="en-SG" sz="1100" dirty="0"/>
                    </a:p>
                  </a:txBody>
                  <a:tcPr/>
                </a:tc>
                <a:tc>
                  <a:txBody>
                    <a:bodyPr/>
                    <a:lstStyle/>
                    <a:p>
                      <a:r>
                        <a:rPr lang="en-US" sz="1200" b="1" i="0" kern="1200" dirty="0">
                          <a:solidFill>
                            <a:schemeClr val="dk1"/>
                          </a:solidFill>
                          <a:effectLst/>
                          <a:latin typeface="+mn-lt"/>
                          <a:ea typeface="+mn-ea"/>
                          <a:cs typeface="+mn-cs"/>
                        </a:rPr>
                        <a:t>DNS/NS </a:t>
                      </a:r>
                      <a:r>
                        <a:rPr lang="en-US" sz="1200" b="0" i="0" kern="1200" dirty="0">
                          <a:solidFill>
                            <a:schemeClr val="dk1"/>
                          </a:solidFill>
                          <a:effectLst/>
                          <a:latin typeface="+mn-lt"/>
                          <a:ea typeface="+mn-ea"/>
                          <a:cs typeface="+mn-cs"/>
                        </a:rPr>
                        <a:t>service prober: Check the </a:t>
                      </a:r>
                      <a:r>
                        <a:rPr lang="en-US" sz="1200" b="0" i="0" kern="1200" dirty="0" err="1">
                          <a:solidFill>
                            <a:schemeClr val="dk1"/>
                          </a:solidFill>
                          <a:effectLst/>
                          <a:latin typeface="+mn-lt"/>
                          <a:ea typeface="+mn-ea"/>
                          <a:cs typeface="+mn-cs"/>
                        </a:rPr>
                        <a:t>dns</a:t>
                      </a:r>
                      <a:r>
                        <a:rPr lang="en-US" sz="1200" b="0" i="0" kern="1200" dirty="0">
                          <a:solidFill>
                            <a:schemeClr val="dk1"/>
                          </a:solidFill>
                          <a:effectLst/>
                          <a:latin typeface="+mn-lt"/>
                          <a:ea typeface="+mn-ea"/>
                          <a:cs typeface="+mn-cs"/>
                        </a:rPr>
                        <a:t> service name mapping correct.</a:t>
                      </a:r>
                      <a:endParaRPr lang="en-SG" sz="1200" dirty="0"/>
                    </a:p>
                  </a:txBody>
                  <a:tcPr/>
                </a:tc>
                <a:extLst>
                  <a:ext uri="{0D108BD9-81ED-4DB2-BD59-A6C34878D82A}">
                    <a16:rowId xmlns:a16="http://schemas.microsoft.com/office/drawing/2014/main" val="3632332007"/>
                  </a:ext>
                </a:extLst>
              </a:tr>
              <a:tr h="335551">
                <a:tc vMerge="1">
                  <a:txBody>
                    <a:bodyPr/>
                    <a:lstStyle/>
                    <a:p>
                      <a:endParaRPr lang="en-SG" sz="1100" dirty="0"/>
                    </a:p>
                  </a:txBody>
                  <a:tcPr/>
                </a:tc>
                <a:tc>
                  <a:txBody>
                    <a:bodyPr/>
                    <a:lstStyle/>
                    <a:p>
                      <a:r>
                        <a:rPr lang="en-US" sz="1200" b="1" i="0" kern="1200" dirty="0">
                          <a:solidFill>
                            <a:schemeClr val="dk1"/>
                          </a:solidFill>
                          <a:effectLst/>
                          <a:latin typeface="+mn-lt"/>
                          <a:ea typeface="+mn-ea"/>
                          <a:cs typeface="+mn-cs"/>
                        </a:rPr>
                        <a:t>DHCP</a:t>
                      </a:r>
                      <a:r>
                        <a:rPr lang="en-US" sz="1200" b="0" i="0" kern="1200" dirty="0">
                          <a:solidFill>
                            <a:schemeClr val="dk1"/>
                          </a:solidFill>
                          <a:effectLst/>
                          <a:latin typeface="+mn-lt"/>
                          <a:ea typeface="+mn-ea"/>
                          <a:cs typeface="+mn-cs"/>
                        </a:rPr>
                        <a:t> service prober: Check the </a:t>
                      </a:r>
                      <a:r>
                        <a:rPr lang="en-US" sz="1200" b="0" i="0" kern="1200" dirty="0" err="1">
                          <a:solidFill>
                            <a:schemeClr val="dk1"/>
                          </a:solidFill>
                          <a:effectLst/>
                          <a:latin typeface="+mn-lt"/>
                          <a:ea typeface="+mn-ea"/>
                          <a:cs typeface="+mn-cs"/>
                        </a:rPr>
                        <a:t>dhcp</a:t>
                      </a:r>
                      <a:r>
                        <a:rPr lang="en-US" sz="1200" b="0" i="0" kern="1200" dirty="0">
                          <a:solidFill>
                            <a:schemeClr val="dk1"/>
                          </a:solidFill>
                          <a:effectLst/>
                          <a:latin typeface="+mn-lt"/>
                          <a:ea typeface="+mn-ea"/>
                          <a:cs typeface="+mn-cs"/>
                        </a:rPr>
                        <a:t> broadcast.</a:t>
                      </a:r>
                      <a:endParaRPr lang="en-SG" sz="1200" dirty="0"/>
                    </a:p>
                  </a:txBody>
                  <a:tcPr/>
                </a:tc>
                <a:extLst>
                  <a:ext uri="{0D108BD9-81ED-4DB2-BD59-A6C34878D82A}">
                    <a16:rowId xmlns:a16="http://schemas.microsoft.com/office/drawing/2014/main" val="2140124623"/>
                  </a:ext>
                </a:extLst>
              </a:tr>
              <a:tr h="415093">
                <a:tc vMerge="1">
                  <a:txBody>
                    <a:bodyPr/>
                    <a:lstStyle/>
                    <a:p>
                      <a:endParaRPr lang="en-SG" sz="1100" dirty="0"/>
                    </a:p>
                  </a:txBody>
                  <a:tcPr/>
                </a:tc>
                <a:tc>
                  <a:txBody>
                    <a:bodyPr/>
                    <a:lstStyle/>
                    <a:p>
                      <a:r>
                        <a:rPr lang="en-US" sz="1200" b="1" dirty="0"/>
                        <a:t>FTP</a:t>
                      </a:r>
                      <a:r>
                        <a:rPr lang="en-US" sz="1200" dirty="0"/>
                        <a:t> service prober : Whether can login the FTP server and list the directory tree.</a:t>
                      </a:r>
                      <a:endParaRPr lang="en-SG" sz="1200" dirty="0"/>
                    </a:p>
                  </a:txBody>
                  <a:tcPr/>
                </a:tc>
                <a:extLst>
                  <a:ext uri="{0D108BD9-81ED-4DB2-BD59-A6C34878D82A}">
                    <a16:rowId xmlns:a16="http://schemas.microsoft.com/office/drawing/2014/main" val="1525683208"/>
                  </a:ext>
                </a:extLst>
              </a:tr>
              <a:tr h="335551">
                <a:tc vMerge="1">
                  <a:txBody>
                    <a:bodyPr/>
                    <a:lstStyle/>
                    <a:p>
                      <a:endParaRPr lang="en-SG" sz="1100" dirty="0"/>
                    </a:p>
                  </a:txBody>
                  <a:tcPr/>
                </a:tc>
                <a:tc>
                  <a:txBody>
                    <a:bodyPr/>
                    <a:lstStyle/>
                    <a:p>
                      <a:r>
                        <a:rPr lang="en-US" sz="1200" b="1" dirty="0"/>
                        <a:t>Http/https web </a:t>
                      </a:r>
                      <a:r>
                        <a:rPr lang="en-US" sz="1200" dirty="0"/>
                        <a:t>prober: Check the webserver can handle request correctly</a:t>
                      </a:r>
                      <a:endParaRPr lang="en-SG" sz="1200" dirty="0"/>
                    </a:p>
                  </a:txBody>
                  <a:tcPr/>
                </a:tc>
                <a:extLst>
                  <a:ext uri="{0D108BD9-81ED-4DB2-BD59-A6C34878D82A}">
                    <a16:rowId xmlns:a16="http://schemas.microsoft.com/office/drawing/2014/main" val="1051825917"/>
                  </a:ext>
                </a:extLst>
              </a:tr>
              <a:tr h="335551">
                <a:tc vMerge="1">
                  <a:txBody>
                    <a:bodyPr/>
                    <a:lstStyle/>
                    <a:p>
                      <a:endParaRPr lang="en-SG" sz="1100" dirty="0"/>
                    </a:p>
                  </a:txBody>
                  <a:tcPr/>
                </a:tc>
                <a:tc>
                  <a:txBody>
                    <a:bodyPr/>
                    <a:lstStyle/>
                    <a:p>
                      <a:r>
                        <a:rPr lang="en-US" sz="1200" b="1" dirty="0"/>
                        <a:t>Email</a:t>
                      </a:r>
                      <a:r>
                        <a:rPr lang="en-US" sz="1200" dirty="0"/>
                        <a:t> service prober: Check whether the email server is working normally</a:t>
                      </a:r>
                      <a:endParaRPr lang="en-SG" sz="1200" dirty="0"/>
                    </a:p>
                  </a:txBody>
                  <a:tcPr/>
                </a:tc>
                <a:extLst>
                  <a:ext uri="{0D108BD9-81ED-4DB2-BD59-A6C34878D82A}">
                    <a16:rowId xmlns:a16="http://schemas.microsoft.com/office/drawing/2014/main" val="731459162"/>
                  </a:ext>
                </a:extLst>
              </a:tr>
              <a:tr h="387420">
                <a:tc vMerge="1">
                  <a:txBody>
                    <a:bodyPr/>
                    <a:lstStyle/>
                    <a:p>
                      <a:endParaRPr lang="en-SG" sz="1100" dirty="0"/>
                    </a:p>
                  </a:txBody>
                  <a:tcPr/>
                </a:tc>
                <a:tc>
                  <a:txBody>
                    <a:bodyPr/>
                    <a:lstStyle/>
                    <a:p>
                      <a:r>
                        <a:rPr lang="en-US" sz="1200" b="1" i="0" kern="1200" dirty="0">
                          <a:solidFill>
                            <a:schemeClr val="dk1"/>
                          </a:solidFill>
                          <a:effectLst/>
                          <a:latin typeface="+mn-lt"/>
                          <a:ea typeface="+mn-ea"/>
                          <a:cs typeface="+mn-cs"/>
                        </a:rPr>
                        <a:t>TCP/UDP </a:t>
                      </a:r>
                      <a:r>
                        <a:rPr lang="en-US" sz="1200" b="0" i="0" kern="1200" dirty="0">
                          <a:solidFill>
                            <a:schemeClr val="dk1"/>
                          </a:solidFill>
                          <a:effectLst/>
                          <a:latin typeface="+mn-lt"/>
                          <a:ea typeface="+mn-ea"/>
                          <a:cs typeface="+mn-cs"/>
                        </a:rPr>
                        <a:t>service prober: Service use TCP/UDP connection. (such as MS-Teams, Skype service)</a:t>
                      </a:r>
                      <a:endParaRPr lang="en-SG" sz="1200" dirty="0"/>
                    </a:p>
                  </a:txBody>
                  <a:tcPr/>
                </a:tc>
                <a:extLst>
                  <a:ext uri="{0D108BD9-81ED-4DB2-BD59-A6C34878D82A}">
                    <a16:rowId xmlns:a16="http://schemas.microsoft.com/office/drawing/2014/main" val="2494776024"/>
                  </a:ext>
                </a:extLst>
              </a:tr>
              <a:tr h="335551">
                <a:tc vMerge="1">
                  <a:txBody>
                    <a:bodyPr/>
                    <a:lstStyle/>
                    <a:p>
                      <a:endParaRPr lang="en-SG" sz="1100" dirty="0"/>
                    </a:p>
                  </a:txBody>
                  <a:tcPr/>
                </a:tc>
                <a:tc>
                  <a:txBody>
                    <a:bodyPr/>
                    <a:lstStyle/>
                    <a:p>
                      <a:r>
                        <a:rPr lang="en-US" sz="1200" b="1" dirty="0"/>
                        <a:t>Database</a:t>
                      </a:r>
                      <a:r>
                        <a:rPr lang="en-US" sz="1200" dirty="0"/>
                        <a:t> service prober: Check the database connection</a:t>
                      </a:r>
                      <a:endParaRPr lang="en-SG" sz="1200" dirty="0"/>
                    </a:p>
                  </a:txBody>
                  <a:tcPr/>
                </a:tc>
                <a:extLst>
                  <a:ext uri="{0D108BD9-81ED-4DB2-BD59-A6C34878D82A}">
                    <a16:rowId xmlns:a16="http://schemas.microsoft.com/office/drawing/2014/main" val="2119868826"/>
                  </a:ext>
                </a:extLst>
              </a:tr>
            </a:tbl>
          </a:graphicData>
        </a:graphic>
      </p:graphicFrame>
      <p:sp>
        <p:nvSpPr>
          <p:cNvPr id="11" name="TextBox 10">
            <a:extLst>
              <a:ext uri="{FF2B5EF4-FFF2-40B4-BE49-F238E27FC236}">
                <a16:creationId xmlns:a16="http://schemas.microsoft.com/office/drawing/2014/main" id="{7FCF7923-6424-9D87-9C27-6E91DEE036B3}"/>
              </a:ext>
            </a:extLst>
          </p:cNvPr>
          <p:cNvSpPr txBox="1"/>
          <p:nvPr/>
        </p:nvSpPr>
        <p:spPr>
          <a:xfrm>
            <a:off x="579105" y="5673151"/>
            <a:ext cx="4662018" cy="1077218"/>
          </a:xfrm>
          <a:prstGeom prst="rect">
            <a:avLst/>
          </a:prstGeom>
          <a:noFill/>
        </p:spPr>
        <p:txBody>
          <a:bodyPr wrap="square" rtlCol="0">
            <a:spAutoFit/>
          </a:bodyPr>
          <a:lstStyle/>
          <a:p>
            <a:pPr algn="just"/>
            <a:r>
              <a:rPr lang="en-US" sz="1600" b="1" dirty="0"/>
              <a:t>Children Agent prober : </a:t>
            </a:r>
            <a:r>
              <a:rPr lang="en-US" sz="1600" dirty="0"/>
              <a:t>A prober to fetch data from other prober agent program and merge the data. This prober is used for link the subnets which only linked with jump host without set routing table.  </a:t>
            </a:r>
          </a:p>
        </p:txBody>
      </p:sp>
    </p:spTree>
    <p:extLst>
      <p:ext uri="{BB962C8B-B14F-4D97-AF65-F5344CB8AC3E}">
        <p14:creationId xmlns:p14="http://schemas.microsoft.com/office/powerpoint/2010/main" val="20663778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682</TotalTime>
  <Words>1857</Words>
  <Application>Microsoft Office PowerPoint</Application>
  <PresentationFormat>Widescreen</PresentationFormat>
  <Paragraphs>140</Paragraphs>
  <Slides>11</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 yuancheng</dc:creator>
  <cp:lastModifiedBy>Liu yuancheng</cp:lastModifiedBy>
  <cp:revision>210</cp:revision>
  <dcterms:created xsi:type="dcterms:W3CDTF">2023-03-22T06:15:38Z</dcterms:created>
  <dcterms:modified xsi:type="dcterms:W3CDTF">2023-04-13T09:37:44Z</dcterms:modified>
</cp:coreProperties>
</file>

<file path=docProps/thumbnail.jpeg>
</file>